
<file path=[Content_Types].xml><?xml version="1.0" encoding="utf-8"?>
<Types xmlns="http://schemas.openxmlformats.org/package/2006/content-types">
  <Default Extension="png" ContentType="image/png"/>
  <Default Extension="mpeg" ContentType="video/m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4756E-560F-4F6E-8152-A6DCA52A4434}" type="datetimeFigureOut">
              <a:rPr lang="en-US" smtClean="0"/>
              <a:t>25/07/2014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7CD7A-C205-4BC2-9F67-D9F35AFDA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7CD7A-C205-4BC2-9F67-D9F35AFDA3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3990-02D0-4EB2-B3D2-D7AA3CEF4BBD}" type="datetimeFigureOut">
              <a:rPr lang="en-US" smtClean="0"/>
              <a:t>25/07/2014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4DDA-F3D7-4C91-91E5-148D8C0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1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3990-02D0-4EB2-B3D2-D7AA3CEF4BBD}" type="datetimeFigureOut">
              <a:rPr lang="en-US" smtClean="0"/>
              <a:t>25/07/2014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4DDA-F3D7-4C91-91E5-148D8C0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5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3990-02D0-4EB2-B3D2-D7AA3CEF4BBD}" type="datetimeFigureOut">
              <a:rPr lang="en-US" smtClean="0"/>
              <a:t>25/07/2014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4DDA-F3D7-4C91-91E5-148D8C0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2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3990-02D0-4EB2-B3D2-D7AA3CEF4BBD}" type="datetimeFigureOut">
              <a:rPr lang="en-US" smtClean="0"/>
              <a:t>25/07/2014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4DDA-F3D7-4C91-91E5-148D8C0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4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3990-02D0-4EB2-B3D2-D7AA3CEF4BBD}" type="datetimeFigureOut">
              <a:rPr lang="en-US" smtClean="0"/>
              <a:t>25/07/2014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4DDA-F3D7-4C91-91E5-148D8C0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0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3990-02D0-4EB2-B3D2-D7AA3CEF4BBD}" type="datetimeFigureOut">
              <a:rPr lang="en-US" smtClean="0"/>
              <a:t>25/07/2014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4DDA-F3D7-4C91-91E5-148D8C0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5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3990-02D0-4EB2-B3D2-D7AA3CEF4BBD}" type="datetimeFigureOut">
              <a:rPr lang="en-US" smtClean="0"/>
              <a:t>25/07/2014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4DDA-F3D7-4C91-91E5-148D8C0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0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3990-02D0-4EB2-B3D2-D7AA3CEF4BBD}" type="datetimeFigureOut">
              <a:rPr lang="en-US" smtClean="0"/>
              <a:t>25/07/2014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4DDA-F3D7-4C91-91E5-148D8C0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4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3990-02D0-4EB2-B3D2-D7AA3CEF4BBD}" type="datetimeFigureOut">
              <a:rPr lang="en-US" smtClean="0"/>
              <a:t>25/07/2014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4DDA-F3D7-4C91-91E5-148D8C0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0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3990-02D0-4EB2-B3D2-D7AA3CEF4BBD}" type="datetimeFigureOut">
              <a:rPr lang="en-US" smtClean="0"/>
              <a:t>25/07/2014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4DDA-F3D7-4C91-91E5-148D8C0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8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03990-02D0-4EB2-B3D2-D7AA3CEF4BBD}" type="datetimeFigureOut">
              <a:rPr lang="en-US" smtClean="0"/>
              <a:t>25/07/2014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4DDA-F3D7-4C91-91E5-148D8C0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8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03990-02D0-4EB2-B3D2-D7AA3CEF4BBD}" type="datetimeFigureOut">
              <a:rPr lang="en-US" smtClean="0"/>
              <a:t>25/07/2014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C4DDA-F3D7-4C91-91E5-148D8C065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9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eg"/><Relationship Id="rId1" Type="http://schemas.microsoft.com/office/2007/relationships/media" Target="../media/media1.mpe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hyperlink" Target="http://cdaw.gsfc.nasa.gov/CME_list/UNIVERSAL/2005_11/univ2005_11.html" TargetMode="External"/><Relationship Id="rId21" Type="http://schemas.openxmlformats.org/officeDocument/2006/relationships/hyperlink" Target="http://cdaw.gsfc.nasa.gov/CME_list/UNIVERSAL/1997_07/univ1997_07.html" TargetMode="External"/><Relationship Id="rId42" Type="http://schemas.openxmlformats.org/officeDocument/2006/relationships/hyperlink" Target="http://cdaw.gsfc.nasa.gov/CME_list/UNIVERSAL/1999_08/univ1999_08.html" TargetMode="External"/><Relationship Id="rId63" Type="http://schemas.openxmlformats.org/officeDocument/2006/relationships/hyperlink" Target="http://cdaw.gsfc.nasa.gov/CME_list/UNIVERSAL/2001_05/univ2001_05.html" TargetMode="External"/><Relationship Id="rId84" Type="http://schemas.openxmlformats.org/officeDocument/2006/relationships/hyperlink" Target="http://cdaw.gsfc.nasa.gov/CME_list/UNIVERSAL/2003_02/univ2003_02.html" TargetMode="External"/><Relationship Id="rId138" Type="http://schemas.openxmlformats.org/officeDocument/2006/relationships/hyperlink" Target="http://cdaw.gsfc.nasa.gov/CME_list/UNIVERSAL/2007_08/univ2007_08.html" TargetMode="External"/><Relationship Id="rId159" Type="http://schemas.openxmlformats.org/officeDocument/2006/relationships/hyperlink" Target="http://cdaw.gsfc.nasa.gov/CME_list/UNIVERSAL/2009_05/univ2009_05.html" TargetMode="External"/><Relationship Id="rId170" Type="http://schemas.openxmlformats.org/officeDocument/2006/relationships/hyperlink" Target="http://cdaw.gsfc.nasa.gov/CME_list/UNIVERSAL/2010_04/univ2010_04.html" TargetMode="External"/><Relationship Id="rId191" Type="http://schemas.openxmlformats.org/officeDocument/2006/relationships/hyperlink" Target="http://cdaw.gsfc.nasa.gov/CME_list/UNIVERSAL/2012_01/univ2012_01.html" TargetMode="External"/><Relationship Id="rId205" Type="http://schemas.openxmlformats.org/officeDocument/2006/relationships/hyperlink" Target="http://cdaw.gsfc.nasa.gov/CME_list/UNIVERSAL/2013_03/univ2013_03.html" TargetMode="External"/><Relationship Id="rId107" Type="http://schemas.openxmlformats.org/officeDocument/2006/relationships/hyperlink" Target="http://cdaw.gsfc.nasa.gov/CME_list/UNIVERSAL/2005_01/univ2005_01.html" TargetMode="External"/><Relationship Id="rId11" Type="http://schemas.openxmlformats.org/officeDocument/2006/relationships/hyperlink" Target="http://cdaw.gsfc.nasa.gov/CME_list/UNIVERSAL/1996_09/univ1996_09.html" TargetMode="External"/><Relationship Id="rId32" Type="http://schemas.openxmlformats.org/officeDocument/2006/relationships/hyperlink" Target="http://cdaw.gsfc.nasa.gov/CME_list/UNIVERSAL/1998_06/univ1998_06.html" TargetMode="External"/><Relationship Id="rId37" Type="http://schemas.openxmlformats.org/officeDocument/2006/relationships/hyperlink" Target="http://cdaw.gsfc.nasa.gov/CME_list/UNIVERSAL/1999_03/univ1999_03.html" TargetMode="External"/><Relationship Id="rId53" Type="http://schemas.openxmlformats.org/officeDocument/2006/relationships/hyperlink" Target="http://cdaw.gsfc.nasa.gov/CME_list/UNIVERSAL/2000_07/univ2000_07.html" TargetMode="External"/><Relationship Id="rId58" Type="http://schemas.openxmlformats.org/officeDocument/2006/relationships/hyperlink" Target="http://cdaw.gsfc.nasa.gov/CME_list/UNIVERSAL/2000_12/univ2000_12.html" TargetMode="External"/><Relationship Id="rId74" Type="http://schemas.openxmlformats.org/officeDocument/2006/relationships/hyperlink" Target="http://cdaw.gsfc.nasa.gov/CME_list/UNIVERSAL/2002_04/univ2002_04.html" TargetMode="External"/><Relationship Id="rId79" Type="http://schemas.openxmlformats.org/officeDocument/2006/relationships/hyperlink" Target="http://cdaw.gsfc.nasa.gov/CME_list/UNIVERSAL/2002_09/univ2002_09.html" TargetMode="External"/><Relationship Id="rId102" Type="http://schemas.openxmlformats.org/officeDocument/2006/relationships/hyperlink" Target="http://cdaw.gsfc.nasa.gov/CME_list/UNIVERSAL/2004_08/univ2004_08.html" TargetMode="External"/><Relationship Id="rId123" Type="http://schemas.openxmlformats.org/officeDocument/2006/relationships/hyperlink" Target="http://cdaw.gsfc.nasa.gov/CME_list/UNIVERSAL/2006_05/univ2006_05.html" TargetMode="External"/><Relationship Id="rId128" Type="http://schemas.openxmlformats.org/officeDocument/2006/relationships/hyperlink" Target="http://cdaw.gsfc.nasa.gov/CME_list/UNIVERSAL/2006_10/univ2006_10.html" TargetMode="External"/><Relationship Id="rId144" Type="http://schemas.openxmlformats.org/officeDocument/2006/relationships/hyperlink" Target="http://cdaw.gsfc.nasa.gov/CME_list/UNIVERSAL/2008_02/univ2008_02.html" TargetMode="External"/><Relationship Id="rId149" Type="http://schemas.openxmlformats.org/officeDocument/2006/relationships/hyperlink" Target="http://cdaw.gsfc.nasa.gov/CME_list/UNIVERSAL/2008_07/univ2008_07.html" TargetMode="External"/><Relationship Id="rId5" Type="http://schemas.openxmlformats.org/officeDocument/2006/relationships/hyperlink" Target="http://cdaw.gsfc.nasa.gov/CME_list/UNIVERSAL/1996_03/univ1996_03.html" TargetMode="External"/><Relationship Id="rId90" Type="http://schemas.openxmlformats.org/officeDocument/2006/relationships/hyperlink" Target="http://cdaw.gsfc.nasa.gov/CME_list/UNIVERSAL/2003_08/univ2003_08.html" TargetMode="External"/><Relationship Id="rId95" Type="http://schemas.openxmlformats.org/officeDocument/2006/relationships/hyperlink" Target="http://cdaw.gsfc.nasa.gov/CME_list/UNIVERSAL/2004_01/univ2004_01.html" TargetMode="External"/><Relationship Id="rId160" Type="http://schemas.openxmlformats.org/officeDocument/2006/relationships/hyperlink" Target="http://cdaw.gsfc.nasa.gov/CME_list/UNIVERSAL/2009_06/univ2009_06.html" TargetMode="External"/><Relationship Id="rId165" Type="http://schemas.openxmlformats.org/officeDocument/2006/relationships/hyperlink" Target="http://cdaw.gsfc.nasa.gov/CME_list/UNIVERSAL/2009_11/univ2009_11.html" TargetMode="External"/><Relationship Id="rId181" Type="http://schemas.openxmlformats.org/officeDocument/2006/relationships/hyperlink" Target="http://cdaw.gsfc.nasa.gov/CME_list/UNIVERSAL/2011_03/univ2011_03.html" TargetMode="External"/><Relationship Id="rId186" Type="http://schemas.openxmlformats.org/officeDocument/2006/relationships/hyperlink" Target="http://cdaw.gsfc.nasa.gov/CME_list/UNIVERSAL/2011_08/univ2011_08.html" TargetMode="External"/><Relationship Id="rId211" Type="http://schemas.openxmlformats.org/officeDocument/2006/relationships/hyperlink" Target="http://cdaw.gsfc.nasa.gov/CME_list/UNIVERSAL/2013_09/univ2013_09.html" TargetMode="External"/><Relationship Id="rId22" Type="http://schemas.openxmlformats.org/officeDocument/2006/relationships/hyperlink" Target="http://cdaw.gsfc.nasa.gov/CME_list/UNIVERSAL/1997_08/univ1997_08.html" TargetMode="External"/><Relationship Id="rId27" Type="http://schemas.openxmlformats.org/officeDocument/2006/relationships/hyperlink" Target="http://cdaw.gsfc.nasa.gov/CME_list/UNIVERSAL/1998_01/univ1998_01.html" TargetMode="External"/><Relationship Id="rId43" Type="http://schemas.openxmlformats.org/officeDocument/2006/relationships/hyperlink" Target="http://cdaw.gsfc.nasa.gov/CME_list/UNIVERSAL/1999_09/univ1999_09.html" TargetMode="External"/><Relationship Id="rId48" Type="http://schemas.openxmlformats.org/officeDocument/2006/relationships/hyperlink" Target="http://cdaw.gsfc.nasa.gov/CME_list/UNIVERSAL/2000_02/univ2000_02.html" TargetMode="External"/><Relationship Id="rId64" Type="http://schemas.openxmlformats.org/officeDocument/2006/relationships/hyperlink" Target="http://cdaw.gsfc.nasa.gov/CME_list/UNIVERSAL/2001_06/univ2001_06.html" TargetMode="External"/><Relationship Id="rId69" Type="http://schemas.openxmlformats.org/officeDocument/2006/relationships/hyperlink" Target="http://cdaw.gsfc.nasa.gov/CME_list/UNIVERSAL/2001_11/univ2001_11.html" TargetMode="External"/><Relationship Id="rId113" Type="http://schemas.openxmlformats.org/officeDocument/2006/relationships/hyperlink" Target="http://cdaw.gsfc.nasa.gov/CME_list/UNIVERSAL/2005_07/univ2005_07.html" TargetMode="External"/><Relationship Id="rId118" Type="http://schemas.openxmlformats.org/officeDocument/2006/relationships/hyperlink" Target="http://cdaw.gsfc.nasa.gov/CME_list/UNIVERSAL/2005_12/univ2005_12.html" TargetMode="External"/><Relationship Id="rId134" Type="http://schemas.openxmlformats.org/officeDocument/2006/relationships/hyperlink" Target="http://cdaw.gsfc.nasa.gov/CME_list/UNIVERSAL/2007_04/univ2007_04.html" TargetMode="External"/><Relationship Id="rId139" Type="http://schemas.openxmlformats.org/officeDocument/2006/relationships/hyperlink" Target="http://cdaw.gsfc.nasa.gov/CME_list/UNIVERSAL/2007_09/univ2007_09.html" TargetMode="External"/><Relationship Id="rId80" Type="http://schemas.openxmlformats.org/officeDocument/2006/relationships/hyperlink" Target="http://cdaw.gsfc.nasa.gov/CME_list/UNIVERSAL/2002_10/univ2002_10.html" TargetMode="External"/><Relationship Id="rId85" Type="http://schemas.openxmlformats.org/officeDocument/2006/relationships/hyperlink" Target="http://cdaw.gsfc.nasa.gov/CME_list/UNIVERSAL/2003_03/univ2003_03.html" TargetMode="External"/><Relationship Id="rId150" Type="http://schemas.openxmlformats.org/officeDocument/2006/relationships/hyperlink" Target="http://cdaw.gsfc.nasa.gov/CME_list/UNIVERSAL/2008_08/univ2008_08.html" TargetMode="External"/><Relationship Id="rId155" Type="http://schemas.openxmlformats.org/officeDocument/2006/relationships/hyperlink" Target="http://cdaw.gsfc.nasa.gov/CME_list/UNIVERSAL/2009_01/univ2009_01.html" TargetMode="External"/><Relationship Id="rId171" Type="http://schemas.openxmlformats.org/officeDocument/2006/relationships/hyperlink" Target="http://cdaw.gsfc.nasa.gov/CME_list/UNIVERSAL/2010_05/univ2010_05.html" TargetMode="External"/><Relationship Id="rId176" Type="http://schemas.openxmlformats.org/officeDocument/2006/relationships/hyperlink" Target="http://cdaw.gsfc.nasa.gov/CME_list/UNIVERSAL/2010_10/univ2010_10.html" TargetMode="External"/><Relationship Id="rId192" Type="http://schemas.openxmlformats.org/officeDocument/2006/relationships/hyperlink" Target="http://cdaw.gsfc.nasa.gov/CME_list/UNIVERSAL/2012_02/univ2012_02.html" TargetMode="External"/><Relationship Id="rId197" Type="http://schemas.openxmlformats.org/officeDocument/2006/relationships/hyperlink" Target="http://cdaw.gsfc.nasa.gov/CME_list/UNIVERSAL/2012_07/univ2012_07.html" TargetMode="External"/><Relationship Id="rId206" Type="http://schemas.openxmlformats.org/officeDocument/2006/relationships/hyperlink" Target="http://cdaw.gsfc.nasa.gov/CME_list/UNIVERSAL/2013_04/univ2013_04.html" TargetMode="External"/><Relationship Id="rId201" Type="http://schemas.openxmlformats.org/officeDocument/2006/relationships/hyperlink" Target="http://cdaw.gsfc.nasa.gov/CME_list/UNIVERSAL/2012_11/univ2012_11.html" TargetMode="External"/><Relationship Id="rId12" Type="http://schemas.openxmlformats.org/officeDocument/2006/relationships/hyperlink" Target="http://cdaw.gsfc.nasa.gov/CME_list/UNIVERSAL/1996_10/univ1996_10.html" TargetMode="External"/><Relationship Id="rId17" Type="http://schemas.openxmlformats.org/officeDocument/2006/relationships/hyperlink" Target="http://cdaw.gsfc.nasa.gov/CME_list/UNIVERSAL/1997_03/univ1997_03.html" TargetMode="External"/><Relationship Id="rId33" Type="http://schemas.openxmlformats.org/officeDocument/2006/relationships/hyperlink" Target="http://cdaw.gsfc.nasa.gov/CME_list/UNIVERSAL/1998_10/univ1998_10.html" TargetMode="External"/><Relationship Id="rId38" Type="http://schemas.openxmlformats.org/officeDocument/2006/relationships/hyperlink" Target="http://cdaw.gsfc.nasa.gov/CME_list/UNIVERSAL/1999_04/univ1999_04.html" TargetMode="External"/><Relationship Id="rId59" Type="http://schemas.openxmlformats.org/officeDocument/2006/relationships/hyperlink" Target="http://cdaw.gsfc.nasa.gov/CME_list/UNIVERSAL/2001_01/univ2001_01.html" TargetMode="External"/><Relationship Id="rId103" Type="http://schemas.openxmlformats.org/officeDocument/2006/relationships/hyperlink" Target="http://cdaw.gsfc.nasa.gov/CME_list/UNIVERSAL/2004_09/univ2004_09.html" TargetMode="External"/><Relationship Id="rId108" Type="http://schemas.openxmlformats.org/officeDocument/2006/relationships/hyperlink" Target="http://cdaw.gsfc.nasa.gov/CME_list/UNIVERSAL/2005_02/univ2005_02.html" TargetMode="External"/><Relationship Id="rId124" Type="http://schemas.openxmlformats.org/officeDocument/2006/relationships/hyperlink" Target="http://cdaw.gsfc.nasa.gov/CME_list/UNIVERSAL/2006_06/univ2006_06.html" TargetMode="External"/><Relationship Id="rId129" Type="http://schemas.openxmlformats.org/officeDocument/2006/relationships/hyperlink" Target="http://cdaw.gsfc.nasa.gov/CME_list/UNIVERSAL/2006_11/univ2006_11.html" TargetMode="External"/><Relationship Id="rId54" Type="http://schemas.openxmlformats.org/officeDocument/2006/relationships/hyperlink" Target="http://cdaw.gsfc.nasa.gov/CME_list/UNIVERSAL/2000_08/univ2000_08.html" TargetMode="External"/><Relationship Id="rId70" Type="http://schemas.openxmlformats.org/officeDocument/2006/relationships/hyperlink" Target="http://cdaw.gsfc.nasa.gov/CME_list/UNIVERSAL/2001_12/univ2001_12.html" TargetMode="External"/><Relationship Id="rId75" Type="http://schemas.openxmlformats.org/officeDocument/2006/relationships/hyperlink" Target="http://cdaw.gsfc.nasa.gov/CME_list/UNIVERSAL/2002_05/univ2002_05.html" TargetMode="External"/><Relationship Id="rId91" Type="http://schemas.openxmlformats.org/officeDocument/2006/relationships/hyperlink" Target="http://cdaw.gsfc.nasa.gov/CME_list/UNIVERSAL/2003_09/univ2003_09.html" TargetMode="External"/><Relationship Id="rId96" Type="http://schemas.openxmlformats.org/officeDocument/2006/relationships/hyperlink" Target="http://cdaw.gsfc.nasa.gov/CME_list/UNIVERSAL/2004_02/univ2004_02.html" TargetMode="External"/><Relationship Id="rId140" Type="http://schemas.openxmlformats.org/officeDocument/2006/relationships/hyperlink" Target="http://cdaw.gsfc.nasa.gov/CME_list/UNIVERSAL/2007_10/univ2007_10.html" TargetMode="External"/><Relationship Id="rId145" Type="http://schemas.openxmlformats.org/officeDocument/2006/relationships/hyperlink" Target="http://cdaw.gsfc.nasa.gov/CME_list/UNIVERSAL/2008_03/univ2008_03.html" TargetMode="External"/><Relationship Id="rId161" Type="http://schemas.openxmlformats.org/officeDocument/2006/relationships/hyperlink" Target="http://cdaw.gsfc.nasa.gov/CME_list/UNIVERSAL/2009_07/univ2009_07.html" TargetMode="External"/><Relationship Id="rId166" Type="http://schemas.openxmlformats.org/officeDocument/2006/relationships/hyperlink" Target="http://cdaw.gsfc.nasa.gov/CME_list/UNIVERSAL/2009_12/univ2009_12.html" TargetMode="External"/><Relationship Id="rId182" Type="http://schemas.openxmlformats.org/officeDocument/2006/relationships/hyperlink" Target="http://cdaw.gsfc.nasa.gov/CME_list/UNIVERSAL/2011_04/univ2011_04.html" TargetMode="External"/><Relationship Id="rId187" Type="http://schemas.openxmlformats.org/officeDocument/2006/relationships/hyperlink" Target="http://cdaw.gsfc.nasa.gov/CME_list/UNIVERSAL/2011_09/univ2011_09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aw.gsfc.nasa.gov/CME_list/UNIVERSAL/1996_04/univ1996_04.html" TargetMode="External"/><Relationship Id="rId212" Type="http://schemas.openxmlformats.org/officeDocument/2006/relationships/hyperlink" Target="http://cdaw.gsfc.nasa.gov/CME_list/UNIVERSAL/2013_10/univ2013_10.html" TargetMode="External"/><Relationship Id="rId23" Type="http://schemas.openxmlformats.org/officeDocument/2006/relationships/hyperlink" Target="http://cdaw.gsfc.nasa.gov/CME_list/UNIVERSAL/1997_09/univ1997_09.html" TargetMode="External"/><Relationship Id="rId28" Type="http://schemas.openxmlformats.org/officeDocument/2006/relationships/hyperlink" Target="http://cdaw.gsfc.nasa.gov/CME_list/UNIVERSAL/1998_02/univ1998_02.html" TargetMode="External"/><Relationship Id="rId49" Type="http://schemas.openxmlformats.org/officeDocument/2006/relationships/hyperlink" Target="http://cdaw.gsfc.nasa.gov/CME_list/UNIVERSAL/2000_03/univ2000_03.html" TargetMode="External"/><Relationship Id="rId114" Type="http://schemas.openxmlformats.org/officeDocument/2006/relationships/hyperlink" Target="http://cdaw.gsfc.nasa.gov/CME_list/UNIVERSAL/2005_08/univ2005_08.html" TargetMode="External"/><Relationship Id="rId119" Type="http://schemas.openxmlformats.org/officeDocument/2006/relationships/hyperlink" Target="http://cdaw.gsfc.nasa.gov/CME_list/UNIVERSAL/2006_01/univ2006_01.html" TargetMode="External"/><Relationship Id="rId44" Type="http://schemas.openxmlformats.org/officeDocument/2006/relationships/hyperlink" Target="http://cdaw.gsfc.nasa.gov/CME_list/UNIVERSAL/1999_10/univ1999_10.html" TargetMode="External"/><Relationship Id="rId60" Type="http://schemas.openxmlformats.org/officeDocument/2006/relationships/hyperlink" Target="http://cdaw.gsfc.nasa.gov/CME_list/UNIVERSAL/2001_02/univ2001_02.html" TargetMode="External"/><Relationship Id="rId65" Type="http://schemas.openxmlformats.org/officeDocument/2006/relationships/hyperlink" Target="http://cdaw.gsfc.nasa.gov/CME_list/UNIVERSAL/2001_07/univ2001_07.html" TargetMode="External"/><Relationship Id="rId81" Type="http://schemas.openxmlformats.org/officeDocument/2006/relationships/hyperlink" Target="http://cdaw.gsfc.nasa.gov/CME_list/UNIVERSAL/2002_11/univ2002_11.html" TargetMode="External"/><Relationship Id="rId86" Type="http://schemas.openxmlformats.org/officeDocument/2006/relationships/hyperlink" Target="http://cdaw.gsfc.nasa.gov/CME_list/UNIVERSAL/2003_04/univ2003_04.html" TargetMode="External"/><Relationship Id="rId130" Type="http://schemas.openxmlformats.org/officeDocument/2006/relationships/hyperlink" Target="http://cdaw.gsfc.nasa.gov/CME_list/UNIVERSAL/2006_12/univ2006_12.html" TargetMode="External"/><Relationship Id="rId135" Type="http://schemas.openxmlformats.org/officeDocument/2006/relationships/hyperlink" Target="http://cdaw.gsfc.nasa.gov/CME_list/UNIVERSAL/2007_05/univ2007_05.html" TargetMode="External"/><Relationship Id="rId151" Type="http://schemas.openxmlformats.org/officeDocument/2006/relationships/hyperlink" Target="http://cdaw.gsfc.nasa.gov/CME_list/UNIVERSAL/2008_09/univ2008_09.html" TargetMode="External"/><Relationship Id="rId156" Type="http://schemas.openxmlformats.org/officeDocument/2006/relationships/hyperlink" Target="http://cdaw.gsfc.nasa.gov/CME_list/UNIVERSAL/2009_02/univ2009_02.html" TargetMode="External"/><Relationship Id="rId177" Type="http://schemas.openxmlformats.org/officeDocument/2006/relationships/hyperlink" Target="http://cdaw.gsfc.nasa.gov/CME_list/UNIVERSAL/2010_11/univ2010_11.html" TargetMode="External"/><Relationship Id="rId198" Type="http://schemas.openxmlformats.org/officeDocument/2006/relationships/hyperlink" Target="http://cdaw.gsfc.nasa.gov/CME_list/UNIVERSAL/2012_08/univ2012_08.html" TargetMode="External"/><Relationship Id="rId172" Type="http://schemas.openxmlformats.org/officeDocument/2006/relationships/hyperlink" Target="http://cdaw.gsfc.nasa.gov/CME_list/UNIVERSAL/2010_06/univ2010_06.html" TargetMode="External"/><Relationship Id="rId193" Type="http://schemas.openxmlformats.org/officeDocument/2006/relationships/hyperlink" Target="http://cdaw.gsfc.nasa.gov/CME_list/UNIVERSAL/2012_03/univ2012_03.html" TargetMode="External"/><Relationship Id="rId202" Type="http://schemas.openxmlformats.org/officeDocument/2006/relationships/hyperlink" Target="http://cdaw.gsfc.nasa.gov/CME_list/UNIVERSAL/2012_12/univ2012_12.html" TargetMode="External"/><Relationship Id="rId207" Type="http://schemas.openxmlformats.org/officeDocument/2006/relationships/hyperlink" Target="http://cdaw.gsfc.nasa.gov/CME_list/UNIVERSAL/2013_05/univ2013_05.html" TargetMode="External"/><Relationship Id="rId13" Type="http://schemas.openxmlformats.org/officeDocument/2006/relationships/hyperlink" Target="http://cdaw.gsfc.nasa.gov/CME_list/UNIVERSAL/1996_11/univ1996_11.html" TargetMode="External"/><Relationship Id="rId18" Type="http://schemas.openxmlformats.org/officeDocument/2006/relationships/hyperlink" Target="http://cdaw.gsfc.nasa.gov/CME_list/UNIVERSAL/1997_04/univ1997_04.html" TargetMode="External"/><Relationship Id="rId39" Type="http://schemas.openxmlformats.org/officeDocument/2006/relationships/hyperlink" Target="http://cdaw.gsfc.nasa.gov/CME_list/UNIVERSAL/1999_05/univ1999_05.html" TargetMode="External"/><Relationship Id="rId109" Type="http://schemas.openxmlformats.org/officeDocument/2006/relationships/hyperlink" Target="http://cdaw.gsfc.nasa.gov/CME_list/UNIVERSAL/2005_03/univ2005_03.html" TargetMode="External"/><Relationship Id="rId34" Type="http://schemas.openxmlformats.org/officeDocument/2006/relationships/hyperlink" Target="http://cdaw.gsfc.nasa.gov/CME_list/UNIVERSAL/1998_11/univ1998_11.html" TargetMode="External"/><Relationship Id="rId50" Type="http://schemas.openxmlformats.org/officeDocument/2006/relationships/hyperlink" Target="http://cdaw.gsfc.nasa.gov/CME_list/UNIVERSAL/2000_04/univ2000_04.html" TargetMode="External"/><Relationship Id="rId55" Type="http://schemas.openxmlformats.org/officeDocument/2006/relationships/hyperlink" Target="http://cdaw.gsfc.nasa.gov/CME_list/UNIVERSAL/2000_09/univ2000_09.html" TargetMode="External"/><Relationship Id="rId76" Type="http://schemas.openxmlformats.org/officeDocument/2006/relationships/hyperlink" Target="http://cdaw.gsfc.nasa.gov/CME_list/UNIVERSAL/2002_06/univ2002_06.html" TargetMode="External"/><Relationship Id="rId97" Type="http://schemas.openxmlformats.org/officeDocument/2006/relationships/hyperlink" Target="http://cdaw.gsfc.nasa.gov/CME_list/UNIVERSAL/2004_03/univ2004_03.html" TargetMode="External"/><Relationship Id="rId104" Type="http://schemas.openxmlformats.org/officeDocument/2006/relationships/hyperlink" Target="http://cdaw.gsfc.nasa.gov/CME_list/UNIVERSAL/2004_10/univ2004_10.html" TargetMode="External"/><Relationship Id="rId120" Type="http://schemas.openxmlformats.org/officeDocument/2006/relationships/hyperlink" Target="http://cdaw.gsfc.nasa.gov/CME_list/UNIVERSAL/2006_02/univ2006_02.html" TargetMode="External"/><Relationship Id="rId125" Type="http://schemas.openxmlformats.org/officeDocument/2006/relationships/hyperlink" Target="http://cdaw.gsfc.nasa.gov/CME_list/UNIVERSAL/2006_07/univ2006_07.html" TargetMode="External"/><Relationship Id="rId141" Type="http://schemas.openxmlformats.org/officeDocument/2006/relationships/hyperlink" Target="http://cdaw.gsfc.nasa.gov/CME_list/UNIVERSAL/2007_11/univ2007_11.html" TargetMode="External"/><Relationship Id="rId146" Type="http://schemas.openxmlformats.org/officeDocument/2006/relationships/hyperlink" Target="http://cdaw.gsfc.nasa.gov/CME_list/UNIVERSAL/2008_04/univ2008_04.html" TargetMode="External"/><Relationship Id="rId167" Type="http://schemas.openxmlformats.org/officeDocument/2006/relationships/hyperlink" Target="http://cdaw.gsfc.nasa.gov/CME_list/UNIVERSAL/2010_01/univ2010_01.html" TargetMode="External"/><Relationship Id="rId188" Type="http://schemas.openxmlformats.org/officeDocument/2006/relationships/hyperlink" Target="http://cdaw.gsfc.nasa.gov/CME_list/UNIVERSAL/2011_10/univ2011_10.html" TargetMode="External"/><Relationship Id="rId7" Type="http://schemas.openxmlformats.org/officeDocument/2006/relationships/hyperlink" Target="http://cdaw.gsfc.nasa.gov/CME_list/UNIVERSAL/1996_05/univ1996_05.html" TargetMode="External"/><Relationship Id="rId71" Type="http://schemas.openxmlformats.org/officeDocument/2006/relationships/hyperlink" Target="http://cdaw.gsfc.nasa.gov/CME_list/UNIVERSAL/2002_01/univ2002_01.html" TargetMode="External"/><Relationship Id="rId92" Type="http://schemas.openxmlformats.org/officeDocument/2006/relationships/hyperlink" Target="http://cdaw.gsfc.nasa.gov/CME_list/UNIVERSAL/2003_10/univ2003_10.html" TargetMode="External"/><Relationship Id="rId162" Type="http://schemas.openxmlformats.org/officeDocument/2006/relationships/hyperlink" Target="http://cdaw.gsfc.nasa.gov/CME_list/UNIVERSAL/2009_08/univ2009_08.html" TargetMode="External"/><Relationship Id="rId183" Type="http://schemas.openxmlformats.org/officeDocument/2006/relationships/hyperlink" Target="http://cdaw.gsfc.nasa.gov/CME_list/UNIVERSAL/2011_05/univ2011_05.html" TargetMode="External"/><Relationship Id="rId213" Type="http://schemas.openxmlformats.org/officeDocument/2006/relationships/hyperlink" Target="http://cdaw.gsfc.nasa.gov/CME_list/UNIVERSAL/2013_11/univ2013_11.html" TargetMode="External"/><Relationship Id="rId2" Type="http://schemas.openxmlformats.org/officeDocument/2006/relationships/image" Target="../media/image17.png"/><Relationship Id="rId29" Type="http://schemas.openxmlformats.org/officeDocument/2006/relationships/hyperlink" Target="http://cdaw.gsfc.nasa.gov/CME_list/UNIVERSAL/1998_03/univ1998_03.html" TargetMode="External"/><Relationship Id="rId24" Type="http://schemas.openxmlformats.org/officeDocument/2006/relationships/hyperlink" Target="http://cdaw.gsfc.nasa.gov/CME_list/UNIVERSAL/1997_10/univ1997_10.html" TargetMode="External"/><Relationship Id="rId40" Type="http://schemas.openxmlformats.org/officeDocument/2006/relationships/hyperlink" Target="http://cdaw.gsfc.nasa.gov/CME_list/UNIVERSAL/1999_06/univ1999_06.html" TargetMode="External"/><Relationship Id="rId45" Type="http://schemas.openxmlformats.org/officeDocument/2006/relationships/hyperlink" Target="http://cdaw.gsfc.nasa.gov/CME_list/UNIVERSAL/1999_11/univ1999_11.html" TargetMode="External"/><Relationship Id="rId66" Type="http://schemas.openxmlformats.org/officeDocument/2006/relationships/hyperlink" Target="http://cdaw.gsfc.nasa.gov/CME_list/UNIVERSAL/2001_08/univ2001_08.html" TargetMode="External"/><Relationship Id="rId87" Type="http://schemas.openxmlformats.org/officeDocument/2006/relationships/hyperlink" Target="http://cdaw.gsfc.nasa.gov/CME_list/UNIVERSAL/2003_05/univ2003_05.html" TargetMode="External"/><Relationship Id="rId110" Type="http://schemas.openxmlformats.org/officeDocument/2006/relationships/hyperlink" Target="http://cdaw.gsfc.nasa.gov/CME_list/UNIVERSAL/2005_04/univ2005_04.html" TargetMode="External"/><Relationship Id="rId115" Type="http://schemas.openxmlformats.org/officeDocument/2006/relationships/hyperlink" Target="http://cdaw.gsfc.nasa.gov/CME_list/UNIVERSAL/2005_09/univ2005_09.html" TargetMode="External"/><Relationship Id="rId131" Type="http://schemas.openxmlformats.org/officeDocument/2006/relationships/hyperlink" Target="http://cdaw.gsfc.nasa.gov/CME_list/UNIVERSAL/2007_01/univ2007_01.html" TargetMode="External"/><Relationship Id="rId136" Type="http://schemas.openxmlformats.org/officeDocument/2006/relationships/hyperlink" Target="http://cdaw.gsfc.nasa.gov/CME_list/UNIVERSAL/2007_06/univ2007_06.html" TargetMode="External"/><Relationship Id="rId157" Type="http://schemas.openxmlformats.org/officeDocument/2006/relationships/hyperlink" Target="http://cdaw.gsfc.nasa.gov/CME_list/UNIVERSAL/2009_03/univ2009_03.html" TargetMode="External"/><Relationship Id="rId178" Type="http://schemas.openxmlformats.org/officeDocument/2006/relationships/hyperlink" Target="http://cdaw.gsfc.nasa.gov/CME_list/UNIVERSAL/2010_12/univ2010_12.html" TargetMode="External"/><Relationship Id="rId61" Type="http://schemas.openxmlformats.org/officeDocument/2006/relationships/hyperlink" Target="http://cdaw.gsfc.nasa.gov/CME_list/UNIVERSAL/2001_03/univ2001_03.html" TargetMode="External"/><Relationship Id="rId82" Type="http://schemas.openxmlformats.org/officeDocument/2006/relationships/hyperlink" Target="http://cdaw.gsfc.nasa.gov/CME_list/UNIVERSAL/2002_12/univ2002_12.html" TargetMode="External"/><Relationship Id="rId152" Type="http://schemas.openxmlformats.org/officeDocument/2006/relationships/hyperlink" Target="http://cdaw.gsfc.nasa.gov/CME_list/UNIVERSAL/2008_10/univ2008_10.html" TargetMode="External"/><Relationship Id="rId173" Type="http://schemas.openxmlformats.org/officeDocument/2006/relationships/hyperlink" Target="http://cdaw.gsfc.nasa.gov/CME_list/UNIVERSAL/2010_07/univ2010_07.html" TargetMode="External"/><Relationship Id="rId194" Type="http://schemas.openxmlformats.org/officeDocument/2006/relationships/hyperlink" Target="http://cdaw.gsfc.nasa.gov/CME_list/UNIVERSAL/2012_04/univ2012_04.html" TargetMode="External"/><Relationship Id="rId199" Type="http://schemas.openxmlformats.org/officeDocument/2006/relationships/hyperlink" Target="http://cdaw.gsfc.nasa.gov/CME_list/UNIVERSAL/2012_09/univ2012_09.html" TargetMode="External"/><Relationship Id="rId203" Type="http://schemas.openxmlformats.org/officeDocument/2006/relationships/hyperlink" Target="http://cdaw.gsfc.nasa.gov/CME_list/UNIVERSAL/2013_01/univ2013_01.html" TargetMode="External"/><Relationship Id="rId208" Type="http://schemas.openxmlformats.org/officeDocument/2006/relationships/hyperlink" Target="http://cdaw.gsfc.nasa.gov/CME_list/UNIVERSAL/2013_06/univ2013_06.html" TargetMode="External"/><Relationship Id="rId19" Type="http://schemas.openxmlformats.org/officeDocument/2006/relationships/hyperlink" Target="http://cdaw.gsfc.nasa.gov/CME_list/UNIVERSAL/1997_05/univ1997_05.html" TargetMode="External"/><Relationship Id="rId14" Type="http://schemas.openxmlformats.org/officeDocument/2006/relationships/hyperlink" Target="http://cdaw.gsfc.nasa.gov/CME_list/UNIVERSAL/1996_12/univ1996_12.html" TargetMode="External"/><Relationship Id="rId30" Type="http://schemas.openxmlformats.org/officeDocument/2006/relationships/hyperlink" Target="http://cdaw.gsfc.nasa.gov/CME_list/UNIVERSAL/1998_04/univ1998_04.html" TargetMode="External"/><Relationship Id="rId35" Type="http://schemas.openxmlformats.org/officeDocument/2006/relationships/hyperlink" Target="http://cdaw.gsfc.nasa.gov/CME_list/UNIVERSAL/1998_12/univ1998_12.html" TargetMode="External"/><Relationship Id="rId56" Type="http://schemas.openxmlformats.org/officeDocument/2006/relationships/hyperlink" Target="http://cdaw.gsfc.nasa.gov/CME_list/UNIVERSAL/2000_10/univ2000_10.html" TargetMode="External"/><Relationship Id="rId77" Type="http://schemas.openxmlformats.org/officeDocument/2006/relationships/hyperlink" Target="http://cdaw.gsfc.nasa.gov/CME_list/UNIVERSAL/2002_07/univ2002_07.html" TargetMode="External"/><Relationship Id="rId100" Type="http://schemas.openxmlformats.org/officeDocument/2006/relationships/hyperlink" Target="http://cdaw.gsfc.nasa.gov/CME_list/UNIVERSAL/2004_06/univ2004_06.html" TargetMode="External"/><Relationship Id="rId105" Type="http://schemas.openxmlformats.org/officeDocument/2006/relationships/hyperlink" Target="http://cdaw.gsfc.nasa.gov/CME_list/UNIVERSAL/2004_11/univ2004_11.html" TargetMode="External"/><Relationship Id="rId126" Type="http://schemas.openxmlformats.org/officeDocument/2006/relationships/hyperlink" Target="http://cdaw.gsfc.nasa.gov/CME_list/UNIVERSAL/2006_08/univ2006_08.html" TargetMode="External"/><Relationship Id="rId147" Type="http://schemas.openxmlformats.org/officeDocument/2006/relationships/hyperlink" Target="http://cdaw.gsfc.nasa.gov/CME_list/UNIVERSAL/2008_05/univ2008_05.html" TargetMode="External"/><Relationship Id="rId168" Type="http://schemas.openxmlformats.org/officeDocument/2006/relationships/hyperlink" Target="http://cdaw.gsfc.nasa.gov/CME_list/UNIVERSAL/2010_02/univ2010_02.html" TargetMode="External"/><Relationship Id="rId8" Type="http://schemas.openxmlformats.org/officeDocument/2006/relationships/hyperlink" Target="http://cdaw.gsfc.nasa.gov/CME_list/UNIVERSAL/1996_06/univ1996_06.html" TargetMode="External"/><Relationship Id="rId51" Type="http://schemas.openxmlformats.org/officeDocument/2006/relationships/hyperlink" Target="http://cdaw.gsfc.nasa.gov/CME_list/UNIVERSAL/2000_05/univ2000_05.html" TargetMode="External"/><Relationship Id="rId72" Type="http://schemas.openxmlformats.org/officeDocument/2006/relationships/hyperlink" Target="http://cdaw.gsfc.nasa.gov/CME_list/UNIVERSAL/2002_02/univ2002_02.html" TargetMode="External"/><Relationship Id="rId93" Type="http://schemas.openxmlformats.org/officeDocument/2006/relationships/hyperlink" Target="http://cdaw.gsfc.nasa.gov/CME_list/UNIVERSAL/2003_11/univ2003_11.html" TargetMode="External"/><Relationship Id="rId98" Type="http://schemas.openxmlformats.org/officeDocument/2006/relationships/hyperlink" Target="http://cdaw.gsfc.nasa.gov/CME_list/UNIVERSAL/2004_04/univ2004_04.html" TargetMode="External"/><Relationship Id="rId121" Type="http://schemas.openxmlformats.org/officeDocument/2006/relationships/hyperlink" Target="http://cdaw.gsfc.nasa.gov/CME_list/UNIVERSAL/2006_03/univ2006_03.html" TargetMode="External"/><Relationship Id="rId142" Type="http://schemas.openxmlformats.org/officeDocument/2006/relationships/hyperlink" Target="http://cdaw.gsfc.nasa.gov/CME_list/UNIVERSAL/2007_12/univ2007_12.html" TargetMode="External"/><Relationship Id="rId163" Type="http://schemas.openxmlformats.org/officeDocument/2006/relationships/hyperlink" Target="http://cdaw.gsfc.nasa.gov/CME_list/UNIVERSAL/2009_09/univ2009_09.html" TargetMode="External"/><Relationship Id="rId184" Type="http://schemas.openxmlformats.org/officeDocument/2006/relationships/hyperlink" Target="http://cdaw.gsfc.nasa.gov/CME_list/UNIVERSAL/2011_06/univ2011_06.html" TargetMode="External"/><Relationship Id="rId189" Type="http://schemas.openxmlformats.org/officeDocument/2006/relationships/hyperlink" Target="http://cdaw.gsfc.nasa.gov/CME_list/UNIVERSAL/2011_11/univ2011_11.html" TargetMode="External"/><Relationship Id="rId3" Type="http://schemas.openxmlformats.org/officeDocument/2006/relationships/hyperlink" Target="http://cdaw.gsfc.nasa.gov/CME_list/UNIVERSAL/1996_01/univ1996_01.html" TargetMode="External"/><Relationship Id="rId214" Type="http://schemas.openxmlformats.org/officeDocument/2006/relationships/hyperlink" Target="http://cdaw.gsfc.nasa.gov/CME_list/UNIVERSAL/2013_12/univ2013_12.html" TargetMode="External"/><Relationship Id="rId25" Type="http://schemas.openxmlformats.org/officeDocument/2006/relationships/hyperlink" Target="http://cdaw.gsfc.nasa.gov/CME_list/UNIVERSAL/1997_11/univ1997_11.html" TargetMode="External"/><Relationship Id="rId46" Type="http://schemas.openxmlformats.org/officeDocument/2006/relationships/hyperlink" Target="http://cdaw.gsfc.nasa.gov/CME_list/UNIVERSAL/1999_12/univ1999_12.html" TargetMode="External"/><Relationship Id="rId67" Type="http://schemas.openxmlformats.org/officeDocument/2006/relationships/hyperlink" Target="http://cdaw.gsfc.nasa.gov/CME_list/UNIVERSAL/2001_09/univ2001_09.html" TargetMode="External"/><Relationship Id="rId116" Type="http://schemas.openxmlformats.org/officeDocument/2006/relationships/hyperlink" Target="http://cdaw.gsfc.nasa.gov/CME_list/UNIVERSAL/2005_10/univ2005_10.html" TargetMode="External"/><Relationship Id="rId137" Type="http://schemas.openxmlformats.org/officeDocument/2006/relationships/hyperlink" Target="http://cdaw.gsfc.nasa.gov/CME_list/UNIVERSAL/2007_07/univ2007_07.html" TargetMode="External"/><Relationship Id="rId158" Type="http://schemas.openxmlformats.org/officeDocument/2006/relationships/hyperlink" Target="http://cdaw.gsfc.nasa.gov/CME_list/UNIVERSAL/2009_04/univ2009_04.html" TargetMode="External"/><Relationship Id="rId20" Type="http://schemas.openxmlformats.org/officeDocument/2006/relationships/hyperlink" Target="http://cdaw.gsfc.nasa.gov/CME_list/UNIVERSAL/1997_06/univ1997_06.html" TargetMode="External"/><Relationship Id="rId41" Type="http://schemas.openxmlformats.org/officeDocument/2006/relationships/hyperlink" Target="http://cdaw.gsfc.nasa.gov/CME_list/UNIVERSAL/1999_07/univ1999_07.html" TargetMode="External"/><Relationship Id="rId62" Type="http://schemas.openxmlformats.org/officeDocument/2006/relationships/hyperlink" Target="http://cdaw.gsfc.nasa.gov/CME_list/UNIVERSAL/2001_04/univ2001_04.html" TargetMode="External"/><Relationship Id="rId83" Type="http://schemas.openxmlformats.org/officeDocument/2006/relationships/hyperlink" Target="http://cdaw.gsfc.nasa.gov/CME_list/UNIVERSAL/2003_01/univ2003_01.html" TargetMode="External"/><Relationship Id="rId88" Type="http://schemas.openxmlformats.org/officeDocument/2006/relationships/hyperlink" Target="http://cdaw.gsfc.nasa.gov/CME_list/UNIVERSAL/2003_06/univ2003_06.html" TargetMode="External"/><Relationship Id="rId111" Type="http://schemas.openxmlformats.org/officeDocument/2006/relationships/hyperlink" Target="http://cdaw.gsfc.nasa.gov/CME_list/UNIVERSAL/2005_05/univ2005_05.html" TargetMode="External"/><Relationship Id="rId132" Type="http://schemas.openxmlformats.org/officeDocument/2006/relationships/hyperlink" Target="http://cdaw.gsfc.nasa.gov/CME_list/UNIVERSAL/2007_02/univ2007_02.html" TargetMode="External"/><Relationship Id="rId153" Type="http://schemas.openxmlformats.org/officeDocument/2006/relationships/hyperlink" Target="http://cdaw.gsfc.nasa.gov/CME_list/UNIVERSAL/2008_11/univ2008_11.html" TargetMode="External"/><Relationship Id="rId174" Type="http://schemas.openxmlformats.org/officeDocument/2006/relationships/hyperlink" Target="http://cdaw.gsfc.nasa.gov/CME_list/UNIVERSAL/2010_08/univ2010_08.html" TargetMode="External"/><Relationship Id="rId179" Type="http://schemas.openxmlformats.org/officeDocument/2006/relationships/hyperlink" Target="http://cdaw.gsfc.nasa.gov/CME_list/UNIVERSAL/2011_01/univ2011_01.html" TargetMode="External"/><Relationship Id="rId195" Type="http://schemas.openxmlformats.org/officeDocument/2006/relationships/hyperlink" Target="http://cdaw.gsfc.nasa.gov/CME_list/UNIVERSAL/2012_05/univ2012_05.html" TargetMode="External"/><Relationship Id="rId209" Type="http://schemas.openxmlformats.org/officeDocument/2006/relationships/hyperlink" Target="http://cdaw.gsfc.nasa.gov/CME_list/UNIVERSAL/2013_07/univ2013_07.html" TargetMode="External"/><Relationship Id="rId190" Type="http://schemas.openxmlformats.org/officeDocument/2006/relationships/hyperlink" Target="http://cdaw.gsfc.nasa.gov/CME_list/UNIVERSAL/2011_12/univ2011_12.html" TargetMode="External"/><Relationship Id="rId204" Type="http://schemas.openxmlformats.org/officeDocument/2006/relationships/hyperlink" Target="http://cdaw.gsfc.nasa.gov/CME_list/UNIVERSAL/2013_02/univ2013_02.html" TargetMode="External"/><Relationship Id="rId15" Type="http://schemas.openxmlformats.org/officeDocument/2006/relationships/hyperlink" Target="http://cdaw.gsfc.nasa.gov/CME_list/UNIVERSAL/1997_01/univ1997_01.html" TargetMode="External"/><Relationship Id="rId36" Type="http://schemas.openxmlformats.org/officeDocument/2006/relationships/hyperlink" Target="http://cdaw.gsfc.nasa.gov/CME_list/UNIVERSAL/1999_02/univ1999_02.html" TargetMode="External"/><Relationship Id="rId57" Type="http://schemas.openxmlformats.org/officeDocument/2006/relationships/hyperlink" Target="http://cdaw.gsfc.nasa.gov/CME_list/UNIVERSAL/2000_11/univ2000_11.html" TargetMode="External"/><Relationship Id="rId106" Type="http://schemas.openxmlformats.org/officeDocument/2006/relationships/hyperlink" Target="http://cdaw.gsfc.nasa.gov/CME_list/UNIVERSAL/2004_12/univ2004_12.html" TargetMode="External"/><Relationship Id="rId127" Type="http://schemas.openxmlformats.org/officeDocument/2006/relationships/hyperlink" Target="http://cdaw.gsfc.nasa.gov/CME_list/UNIVERSAL/2006_09/univ2006_09.html" TargetMode="External"/><Relationship Id="rId10" Type="http://schemas.openxmlformats.org/officeDocument/2006/relationships/hyperlink" Target="http://cdaw.gsfc.nasa.gov/CME_list/UNIVERSAL/1996_08/univ1996_08.html" TargetMode="External"/><Relationship Id="rId31" Type="http://schemas.openxmlformats.org/officeDocument/2006/relationships/hyperlink" Target="http://cdaw.gsfc.nasa.gov/CME_list/UNIVERSAL/1998_05/univ1998_05.html" TargetMode="External"/><Relationship Id="rId52" Type="http://schemas.openxmlformats.org/officeDocument/2006/relationships/hyperlink" Target="http://cdaw.gsfc.nasa.gov/CME_list/UNIVERSAL/2000_06/univ2000_06.html" TargetMode="External"/><Relationship Id="rId73" Type="http://schemas.openxmlformats.org/officeDocument/2006/relationships/hyperlink" Target="http://cdaw.gsfc.nasa.gov/CME_list/UNIVERSAL/2002_03/univ2002_03.html" TargetMode="External"/><Relationship Id="rId78" Type="http://schemas.openxmlformats.org/officeDocument/2006/relationships/hyperlink" Target="http://cdaw.gsfc.nasa.gov/CME_list/UNIVERSAL/2002_08/univ2002_08.html" TargetMode="External"/><Relationship Id="rId94" Type="http://schemas.openxmlformats.org/officeDocument/2006/relationships/hyperlink" Target="http://cdaw.gsfc.nasa.gov/CME_list/UNIVERSAL/2003_12/univ2003_12.html" TargetMode="External"/><Relationship Id="rId99" Type="http://schemas.openxmlformats.org/officeDocument/2006/relationships/hyperlink" Target="http://cdaw.gsfc.nasa.gov/CME_list/UNIVERSAL/2004_05/univ2004_05.html" TargetMode="External"/><Relationship Id="rId101" Type="http://schemas.openxmlformats.org/officeDocument/2006/relationships/hyperlink" Target="http://cdaw.gsfc.nasa.gov/CME_list/UNIVERSAL/2004_07/univ2004_07.html" TargetMode="External"/><Relationship Id="rId122" Type="http://schemas.openxmlformats.org/officeDocument/2006/relationships/hyperlink" Target="http://cdaw.gsfc.nasa.gov/CME_list/UNIVERSAL/2006_04/univ2006_04.html" TargetMode="External"/><Relationship Id="rId143" Type="http://schemas.openxmlformats.org/officeDocument/2006/relationships/hyperlink" Target="http://cdaw.gsfc.nasa.gov/CME_list/UNIVERSAL/2008_01/univ2008_01.html" TargetMode="External"/><Relationship Id="rId148" Type="http://schemas.openxmlformats.org/officeDocument/2006/relationships/hyperlink" Target="http://cdaw.gsfc.nasa.gov/CME_list/UNIVERSAL/2008_06/univ2008_06.html" TargetMode="External"/><Relationship Id="rId164" Type="http://schemas.openxmlformats.org/officeDocument/2006/relationships/hyperlink" Target="http://cdaw.gsfc.nasa.gov/CME_list/UNIVERSAL/2009_10/univ2009_10.html" TargetMode="External"/><Relationship Id="rId169" Type="http://schemas.openxmlformats.org/officeDocument/2006/relationships/hyperlink" Target="http://cdaw.gsfc.nasa.gov/CME_list/UNIVERSAL/2010_03/univ2010_03.html" TargetMode="External"/><Relationship Id="rId185" Type="http://schemas.openxmlformats.org/officeDocument/2006/relationships/hyperlink" Target="http://cdaw.gsfc.nasa.gov/CME_list/UNIVERSAL/2011_07/univ2011_07.html" TargetMode="External"/><Relationship Id="rId4" Type="http://schemas.openxmlformats.org/officeDocument/2006/relationships/hyperlink" Target="http://cdaw.gsfc.nasa.gov/CME_list/UNIVERSAL/1996_02/univ1996_02.html" TargetMode="External"/><Relationship Id="rId9" Type="http://schemas.openxmlformats.org/officeDocument/2006/relationships/hyperlink" Target="http://cdaw.gsfc.nasa.gov/CME_list/UNIVERSAL/1996_07/univ1996_07.html" TargetMode="External"/><Relationship Id="rId180" Type="http://schemas.openxmlformats.org/officeDocument/2006/relationships/hyperlink" Target="http://cdaw.gsfc.nasa.gov/CME_list/UNIVERSAL/2011_02/univ2011_02.html" TargetMode="External"/><Relationship Id="rId210" Type="http://schemas.openxmlformats.org/officeDocument/2006/relationships/hyperlink" Target="http://cdaw.gsfc.nasa.gov/CME_list/UNIVERSAL/2013_08/univ2013_08.html" TargetMode="External"/><Relationship Id="rId26" Type="http://schemas.openxmlformats.org/officeDocument/2006/relationships/hyperlink" Target="http://cdaw.gsfc.nasa.gov/CME_list/UNIVERSAL/1997_12/univ1997_12.html" TargetMode="External"/><Relationship Id="rId47" Type="http://schemas.openxmlformats.org/officeDocument/2006/relationships/hyperlink" Target="http://cdaw.gsfc.nasa.gov/CME_list/UNIVERSAL/2000_01/univ2000_01.html" TargetMode="External"/><Relationship Id="rId68" Type="http://schemas.openxmlformats.org/officeDocument/2006/relationships/hyperlink" Target="http://cdaw.gsfc.nasa.gov/CME_list/UNIVERSAL/2001_10/univ2001_10.html" TargetMode="External"/><Relationship Id="rId89" Type="http://schemas.openxmlformats.org/officeDocument/2006/relationships/hyperlink" Target="http://cdaw.gsfc.nasa.gov/CME_list/UNIVERSAL/2003_07/univ2003_07.html" TargetMode="External"/><Relationship Id="rId112" Type="http://schemas.openxmlformats.org/officeDocument/2006/relationships/hyperlink" Target="http://cdaw.gsfc.nasa.gov/CME_list/UNIVERSAL/2005_06/univ2005_06.html" TargetMode="External"/><Relationship Id="rId133" Type="http://schemas.openxmlformats.org/officeDocument/2006/relationships/hyperlink" Target="http://cdaw.gsfc.nasa.gov/CME_list/UNIVERSAL/2007_03/univ2007_03.html" TargetMode="External"/><Relationship Id="rId154" Type="http://schemas.openxmlformats.org/officeDocument/2006/relationships/hyperlink" Target="http://cdaw.gsfc.nasa.gov/CME_list/UNIVERSAL/2008_12/univ2008_12.html" TargetMode="External"/><Relationship Id="rId175" Type="http://schemas.openxmlformats.org/officeDocument/2006/relationships/hyperlink" Target="http://cdaw.gsfc.nasa.gov/CME_list/UNIVERSAL/2010_09/univ2010_09.html" TargetMode="External"/><Relationship Id="rId196" Type="http://schemas.openxmlformats.org/officeDocument/2006/relationships/hyperlink" Target="http://cdaw.gsfc.nasa.gov/CME_list/UNIVERSAL/2012_06/univ2012_06.html" TargetMode="External"/><Relationship Id="rId200" Type="http://schemas.openxmlformats.org/officeDocument/2006/relationships/hyperlink" Target="http://cdaw.gsfc.nasa.gov/CME_list/UNIVERSAL/2012_10/univ2012_10.html" TargetMode="External"/><Relationship Id="rId16" Type="http://schemas.openxmlformats.org/officeDocument/2006/relationships/hyperlink" Target="http://cdaw.gsfc.nasa.gov/CME_list/UNIVERSAL/1997_02/univ1997_02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4656"/>
            <a:ext cx="7772400" cy="1470025"/>
          </a:xfrm>
        </p:spPr>
        <p:txBody>
          <a:bodyPr/>
          <a:lstStyle/>
          <a:p>
            <a:r>
              <a:rPr lang="en-US" b="1" dirty="0" smtClean="0"/>
              <a:t>Big Data, Space Weather and cognitive visualization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07504" y="249892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Проблема больших объемов данных в космической погоде и когнитивная визуализация</a:t>
            </a:r>
            <a:r>
              <a:rPr lang="en-US" sz="2800" b="1" dirty="0"/>
              <a:t> (</a:t>
            </a:r>
            <a:r>
              <a:rPr lang="he-IL" sz="2800" b="1" dirty="0"/>
              <a:t>"</a:t>
            </a:r>
            <a:r>
              <a:rPr lang="ru-RU" sz="2800" b="1" dirty="0" smtClean="0"/>
              <a:t>лучше </a:t>
            </a:r>
            <a:r>
              <a:rPr lang="ru-RU" sz="2800" b="1" dirty="0"/>
              <a:t>один раз увидеть</a:t>
            </a:r>
            <a:r>
              <a:rPr lang="en-US" sz="2800" b="1" dirty="0" smtClean="0"/>
              <a:t>…</a:t>
            </a:r>
            <a:r>
              <a:rPr lang="ru-RU" sz="2800" b="1" smtClean="0"/>
              <a:t>!</a:t>
            </a:r>
            <a:r>
              <a:rPr lang="en-US" sz="2800" b="1" smtClean="0"/>
              <a:t>”)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940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46" y="26965"/>
            <a:ext cx="9148045" cy="1529827"/>
          </a:xfrm>
        </p:spPr>
        <p:txBody>
          <a:bodyPr/>
          <a:lstStyle/>
          <a:p>
            <a:r>
              <a:rPr lang="en-US" dirty="0" smtClean="0"/>
              <a:t>Attempts of cognitive automatically analysis (as researcher)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9512" y="155679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</a:t>
            </a:r>
            <a:r>
              <a:rPr lang="en-US" b="1" dirty="0"/>
              <a:t>Automatically Space Weather modelling </a:t>
            </a:r>
            <a:r>
              <a:rPr lang="en-US" dirty="0"/>
              <a:t>(in real time</a:t>
            </a:r>
            <a:r>
              <a:rPr lang="en-US" dirty="0" smtClean="0"/>
              <a:t>): </a:t>
            </a:r>
            <a:r>
              <a:rPr lang="en-US" dirty="0" err="1" smtClean="0"/>
              <a:t>Tamas</a:t>
            </a:r>
            <a:r>
              <a:rPr lang="en-US" dirty="0" smtClean="0"/>
              <a:t> </a:t>
            </a:r>
            <a:r>
              <a:rPr lang="en-US" dirty="0" err="1" smtClean="0"/>
              <a:t>Gombosi</a:t>
            </a:r>
            <a:r>
              <a:rPr lang="en-US" dirty="0" smtClean="0"/>
              <a:t> - NASA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1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08720"/>
          </a:xfrm>
        </p:spPr>
        <p:txBody>
          <a:bodyPr/>
          <a:lstStyle/>
          <a:p>
            <a:r>
              <a:rPr lang="en-US" dirty="0" smtClean="0"/>
              <a:t>Using A-Priori physics after flare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268760"/>
                <a:ext cx="9144000" cy="1070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For example: solar cosmic ray propagation – diffusion process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)~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rad>
                          </m:den>
                        </m:f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68760"/>
                <a:ext cx="9144000" cy="1070871"/>
              </a:xfrm>
              <a:prstGeom prst="rect">
                <a:avLst/>
              </a:prstGeom>
              <a:blipFill rotWithShape="1">
                <a:blip r:embed="rId2"/>
                <a:stretch>
                  <a:fillRect t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51050"/>
            <a:ext cx="7677150" cy="3097213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539552" y="530120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Preceding time</a:t>
            </a:r>
            <a:r>
              <a:rPr lang="en-US" dirty="0" smtClean="0"/>
              <a:t>: 30 min- few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372225" cy="3635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3027363"/>
            <a:ext cx="5940425" cy="3830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5148263" y="1700213"/>
            <a:ext cx="1655762" cy="2305050"/>
          </a:xfrm>
          <a:prstGeom prst="line">
            <a:avLst/>
          </a:prstGeom>
          <a:noFill/>
          <a:ln w="76200" cmpd="tri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4140200" y="1844675"/>
            <a:ext cx="2303463" cy="3313113"/>
          </a:xfrm>
          <a:prstGeom prst="line">
            <a:avLst/>
          </a:prstGeom>
          <a:noFill/>
          <a:ln w="76200" cmpd="tri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83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Giovanelli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father of magnetic reconnection in flare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40426"/>
            <a:ext cx="8686800" cy="5257800"/>
          </a:xfrm>
        </p:spPr>
        <p:txBody>
          <a:bodyPr/>
          <a:lstStyle/>
          <a:p>
            <a:r>
              <a:rPr lang="en-US" sz="2400" dirty="0" smtClean="0"/>
              <a:t>1938 – student (Australia) – said </a:t>
            </a:r>
            <a:r>
              <a:rPr lang="en-US" sz="2400" b="1" dirty="0" smtClean="0"/>
              <a:t>“a”</a:t>
            </a:r>
            <a:r>
              <a:rPr lang="en-US" sz="2400" dirty="0" smtClean="0"/>
              <a:t>  (</a:t>
            </a:r>
            <a:r>
              <a:rPr lang="en-US" sz="2400" dirty="0" err="1" smtClean="0"/>
              <a:t>ApJ</a:t>
            </a:r>
            <a:r>
              <a:rPr lang="en-US" sz="2400" dirty="0" smtClean="0"/>
              <a:t>, 1939,June, 89-5-555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1947 – Nature (2 pages)+MNRAS (1947,107, 338-355) – </a:t>
            </a:r>
            <a:r>
              <a:rPr lang="en-US" sz="2400" b="1" dirty="0" smtClean="0"/>
              <a:t>“</a:t>
            </a:r>
            <a:r>
              <a:rPr lang="ru-RU" sz="2400" b="1" dirty="0" smtClean="0"/>
              <a:t>я</a:t>
            </a:r>
            <a:r>
              <a:rPr lang="en-US" sz="2400" b="1" dirty="0" smtClean="0"/>
              <a:t>”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“MAGNETIC AND ELECTRIC PHENOMENA  IN THE SUN’S ATMOSPHERE ASSOTIATED WITH SUNSPOTS” – flare energy release is DISCHARGE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" y="1340768"/>
            <a:ext cx="3393116" cy="240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3057294" cy="243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42" y="1340768"/>
            <a:ext cx="267646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Up Arrow 4"/>
          <p:cNvSpPr/>
          <p:nvPr/>
        </p:nvSpPr>
        <p:spPr>
          <a:xfrm>
            <a:off x="7884368" y="5805264"/>
            <a:ext cx="1259632" cy="10527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back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4083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/>
              <a:t>Space Weather: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124" y="980729"/>
            <a:ext cx="9144000" cy="1152128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OXFORD DICTIONARY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processes in space that can affect the near-earth environment, satellites, and space travel, such as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magnetospheric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disturbances solar coronal events.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2204864"/>
            <a:ext cx="5920139" cy="451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2204864"/>
            <a:ext cx="2843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Factors of influence</a:t>
            </a:r>
            <a:r>
              <a:rPr lang="en-US" dirty="0" smtClean="0"/>
              <a:t>: cosmic rays (radiation storms), solar wind storms (CME)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1657" y="3284984"/>
            <a:ext cx="28648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Impacts:</a:t>
            </a:r>
          </a:p>
          <a:p>
            <a:r>
              <a:rPr lang="en-US" dirty="0" smtClean="0"/>
              <a:t>a) Satellites, orbital stations, interplanetary missions, </a:t>
            </a:r>
          </a:p>
          <a:p>
            <a:r>
              <a:rPr lang="en-US" dirty="0" smtClean="0"/>
              <a:t>b) Magnetosphere disturbance (storms) induced </a:t>
            </a:r>
            <a:r>
              <a:rPr lang="en-US" smtClean="0"/>
              <a:t>Faraday currents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5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6876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Price of space weather knowledge for space technology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0" y="1347008"/>
            <a:ext cx="8820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Price of  space </a:t>
            </a:r>
            <a:r>
              <a:rPr lang="en-US" dirty="0"/>
              <a:t>technology </a:t>
            </a:r>
            <a:r>
              <a:rPr lang="en-US" dirty="0" smtClean="0"/>
              <a:t>(</a:t>
            </a:r>
            <a:r>
              <a:rPr lang="en-US" dirty="0"/>
              <a:t>include </a:t>
            </a:r>
            <a:r>
              <a:rPr lang="en-US" dirty="0" smtClean="0"/>
              <a:t>space </a:t>
            </a:r>
          </a:p>
          <a:p>
            <a:r>
              <a:rPr lang="en-US" dirty="0" smtClean="0"/>
              <a:t>stations) in 2013 is about </a:t>
            </a:r>
          </a:p>
          <a:p>
            <a:r>
              <a:rPr lang="en-US" dirty="0" smtClean="0"/>
              <a:t>1000,000,000,000$ =10</a:t>
            </a:r>
            <a:r>
              <a:rPr lang="en-US" baseline="30000" dirty="0" smtClean="0"/>
              <a:t>11</a:t>
            </a:r>
            <a:r>
              <a:rPr lang="en-US" dirty="0" smtClean="0"/>
              <a:t>-10</a:t>
            </a:r>
            <a:r>
              <a:rPr lang="en-US" baseline="30000" dirty="0" smtClean="0"/>
              <a:t>12</a:t>
            </a:r>
            <a:r>
              <a:rPr lang="en-US" dirty="0" smtClean="0"/>
              <a:t>$</a:t>
            </a:r>
          </a:p>
          <a:p>
            <a:r>
              <a:rPr lang="en-US" dirty="0" smtClean="0"/>
              <a:t>Insurance claims: (800 – 1400)*10</a:t>
            </a:r>
            <a:r>
              <a:rPr lang="en-US" baseline="30000" dirty="0" smtClean="0"/>
              <a:t>6</a:t>
            </a:r>
            <a:r>
              <a:rPr lang="en-US" dirty="0" smtClean="0"/>
              <a:t> yearly</a:t>
            </a:r>
          </a:p>
          <a:p>
            <a:endParaRPr lang="en-US" dirty="0"/>
          </a:p>
          <a:p>
            <a:pPr marL="342900" indent="-342900">
              <a:buAutoNum type="arabicPeriod" startAt="2"/>
            </a:pPr>
            <a:r>
              <a:rPr lang="en-US" dirty="0" smtClean="0"/>
              <a:t>2014 year – more then 400 communication</a:t>
            </a:r>
          </a:p>
          <a:p>
            <a:r>
              <a:rPr lang="en-US" dirty="0" smtClean="0"/>
              <a:t>satellites provide above 2*10</a:t>
            </a:r>
            <a:r>
              <a:rPr lang="en-US" baseline="30000" dirty="0" smtClean="0"/>
              <a:t>9</a:t>
            </a:r>
            <a:r>
              <a:rPr lang="en-US" dirty="0" smtClean="0"/>
              <a:t> users by mobile </a:t>
            </a:r>
          </a:p>
          <a:p>
            <a:r>
              <a:rPr lang="en-US" dirty="0" smtClean="0"/>
              <a:t>communication + GPS</a:t>
            </a:r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r>
              <a:rPr lang="en-US" dirty="0" smtClean="0"/>
              <a:t>As example – </a:t>
            </a:r>
            <a:r>
              <a:rPr lang="en-US" u="sng" dirty="0" smtClean="0"/>
              <a:t>crash of </a:t>
            </a:r>
            <a:r>
              <a:rPr lang="en-US" u="sng" dirty="0" err="1" smtClean="0"/>
              <a:t>SkyLab</a:t>
            </a:r>
            <a:r>
              <a:rPr lang="en-US" u="sng" dirty="0" smtClean="0"/>
              <a:t> mission 25 m* 7 m with </a:t>
            </a:r>
            <a:r>
              <a:rPr lang="en-US" dirty="0" smtClean="0"/>
              <a:t>loss 600 millions $$)</a:t>
            </a:r>
          </a:p>
          <a:p>
            <a:endParaRPr lang="en-US" dirty="0"/>
          </a:p>
          <a:p>
            <a:r>
              <a:rPr lang="en-US" dirty="0" smtClean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4518755" cy="324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14622"/>
            <a:ext cx="2533988" cy="189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14622"/>
            <a:ext cx="2565264" cy="192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5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25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Price of space weather induced lost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5141168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2000" b="1" dirty="0" smtClean="0"/>
              <a:t>Underground </a:t>
            </a:r>
            <a:r>
              <a:rPr lang="en-US" sz="2000" b="1" dirty="0"/>
              <a:t>impacts (disruption of long </a:t>
            </a:r>
            <a:r>
              <a:rPr lang="en-US" sz="2000" b="1" dirty="0" smtClean="0"/>
              <a:t>way </a:t>
            </a:r>
            <a:r>
              <a:rPr lang="en-US" sz="2000" b="1" dirty="0"/>
              <a:t>continental electric grids and communication lines): Quebec 1989 March </a:t>
            </a:r>
            <a:r>
              <a:rPr lang="en-US" sz="2000" b="1" dirty="0" smtClean="0"/>
              <a:t>– 6*10</a:t>
            </a:r>
            <a:r>
              <a:rPr lang="en-US" sz="2000" b="1" baseline="30000" dirty="0" smtClean="0"/>
              <a:t>9</a:t>
            </a:r>
            <a:r>
              <a:rPr lang="en-US" sz="2000" b="1" dirty="0" smtClean="0"/>
              <a:t> $</a:t>
            </a:r>
          </a:p>
          <a:p>
            <a:pPr>
              <a:buAutoNum type="arabicPeriod"/>
            </a:pPr>
            <a:endParaRPr lang="en-US" dirty="0"/>
          </a:p>
          <a:p>
            <a:pPr>
              <a:buAutoNum type="arabicPeriod"/>
            </a:pPr>
            <a:r>
              <a:rPr lang="en-US" sz="2000" b="1" dirty="0" smtClean="0"/>
              <a:t>Disorder railway communication in high latitudes </a:t>
            </a:r>
          </a:p>
          <a:p>
            <a:pPr>
              <a:buAutoNum type="arabicPeriod"/>
            </a:pPr>
            <a:endParaRPr lang="en-US" sz="2000" b="1" dirty="0" smtClean="0"/>
          </a:p>
          <a:p>
            <a:pPr>
              <a:buAutoNum type="arabicPeriod"/>
            </a:pPr>
            <a:r>
              <a:rPr lang="en-US" sz="2000" b="1" dirty="0" smtClean="0"/>
              <a:t>Space weather – Earth weather impacts (SW-El Niño – blocked anticyclones 2010 – hot summer 2010)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61" y="943347"/>
            <a:ext cx="3772656" cy="262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353" y="3573016"/>
            <a:ext cx="3803664" cy="328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9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8072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Activity - Space Weather Driver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908720"/>
                <a:ext cx="4032448" cy="5949280"/>
              </a:xfrm>
            </p:spPr>
            <p:txBody>
              <a:bodyPr>
                <a:normAutofit fontScale="70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 smtClean="0"/>
                  <a:t>Magnetic Nature of Solar Activity: </a:t>
                </a:r>
                <a:r>
                  <a:rPr lang="en-US" sz="2900" dirty="0" smtClean="0"/>
                  <a:t>sunspots, flares, solar wind and CME (</a:t>
                </a:r>
                <a:r>
                  <a:rPr lang="en-US" sz="2900" dirty="0" err="1" smtClean="0">
                    <a:hlinkClick r:id="rId2" action="ppaction://hlinksldjump"/>
                  </a:rPr>
                  <a:t>Giovanelli</a:t>
                </a:r>
                <a:r>
                  <a:rPr lang="en-US" sz="2900" dirty="0" smtClean="0">
                    <a:hlinkClick r:id="rId2" action="ppaction://hlinksldjump"/>
                  </a:rPr>
                  <a:t>, </a:t>
                </a:r>
                <a:r>
                  <a:rPr lang="en-US" sz="2900" dirty="0" smtClean="0"/>
                  <a:t>1938-1947)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u="sng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Dynamo process – basis of solar activity</a:t>
                </a:r>
              </a:p>
              <a:p>
                <a:pPr lvl="1"/>
                <a:r>
                  <a:rPr lang="en-US" dirty="0" smtClean="0"/>
                  <a:t>Three components of dynamo: differential rotation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Ω(r,</a:t>
                </a:r>
                <a:r>
                  <a: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,t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 smtClean="0"/>
                  <a:t>, thermal convection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turb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,t)</a:t>
                </a:r>
                <a:r>
                  <a:rPr lang="en-US" dirty="0" smtClean="0"/>
                  <a:t>, global circulation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l-GR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(t),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helicity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𝑽</m:t>
                        </m:r>
                      </m:e>
                    </m:acc>
                    <m:r>
                      <a:rPr lang="en-US" b="1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𝑟𝑜𝑡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𝑽</m:t>
                        </m:r>
                        <m:r>
                          <m:rPr>
                            <m:nor/>
                          </m:rPr>
                          <a:rPr lang="en-US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endParaRPr lang="en-US" b="1" dirty="0" smtClean="0"/>
              </a:p>
              <a:p>
                <a:pPr lvl="1"/>
                <a:r>
                  <a:rPr lang="en-US" dirty="0" smtClean="0"/>
                  <a:t>Feed back: magnetic field-kinematic-magnetic field </a:t>
                </a:r>
                <a:r>
                  <a:rPr lang="en-US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global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,t)&amp;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turb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,t)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b="1" dirty="0" smtClean="0"/>
                  <a:t>Solar cycle as strange attractor </a:t>
                </a:r>
                <a:r>
                  <a:rPr lang="en-US" dirty="0" smtClean="0"/>
                  <a:t>(&gt;3 cycled variables)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 smtClean="0"/>
                  <a:t>Solar flares</a:t>
                </a:r>
                <a:r>
                  <a:rPr lang="en-US" sz="2600" b="1" dirty="0" smtClean="0"/>
                  <a:t>: </a:t>
                </a:r>
                <a:r>
                  <a:rPr lang="en-US" sz="2300" dirty="0" smtClean="0"/>
                  <a:t>buoyancy - reconnection - plasma turbulence</a:t>
                </a:r>
              </a:p>
              <a:p>
                <a:r>
                  <a:rPr lang="en-US" sz="2300" dirty="0" smtClean="0"/>
                  <a:t>Fine structure – magnetic skeleton</a:t>
                </a:r>
                <a:endParaRPr lang="en-US" sz="2600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908720"/>
                <a:ext cx="4032448" cy="5949280"/>
              </a:xfrm>
              <a:blipFill rotWithShape="1">
                <a:blip r:embed="rId3"/>
                <a:stretch>
                  <a:fillRect l="-1964" t="-1844" r="-1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995936" y="4077072"/>
            <a:ext cx="514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Ω(r,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,t)&amp;V</a:t>
            </a:r>
            <a:r>
              <a:rPr lang="el-GR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(t)&amp;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,t)=&gt;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,t)&amp;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,t)=&gt;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=&gt;Ω&amp; V</a:t>
            </a:r>
            <a:r>
              <a:rPr lang="el-GR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&amp;H</a:t>
            </a:r>
            <a:r>
              <a:rPr lang="en-US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80" y="980729"/>
            <a:ext cx="494441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28" y="4858446"/>
            <a:ext cx="2448272" cy="179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84" y="5299372"/>
            <a:ext cx="1852382" cy="152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5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609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aim of space weather research - forecasting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320480"/>
          </a:xfrm>
        </p:spPr>
        <p:txBody>
          <a:bodyPr>
            <a:normAutofit fontScale="92500" lnSpcReduction="20000"/>
          </a:bodyPr>
          <a:lstStyle/>
          <a:p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of solar activity on 4 time scales:</a:t>
            </a:r>
          </a:p>
          <a:p>
            <a:endParaRPr lang="en-US" sz="2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Flares and solar CR: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 minutes-hours </a:t>
            </a:r>
          </a:p>
          <a:p>
            <a:pPr lvl="2"/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fluency: how much and when?</a:t>
            </a:r>
          </a:p>
          <a:p>
            <a:pPr lvl="1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Sunspots: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days </a:t>
            </a:r>
          </a:p>
          <a:p>
            <a:pPr lvl="2"/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resource and currents level (</a:t>
            </a:r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Cycles: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9-14 years</a:t>
            </a:r>
          </a:p>
          <a:p>
            <a:pPr lvl="2"/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circulation and critical phase</a:t>
            </a:r>
          </a:p>
          <a:p>
            <a:pPr lvl="1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Feeding of activities </a:t>
            </a:r>
          </a:p>
          <a:p>
            <a:pPr lvl="2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(Maunder,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Schperer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…) – hundreds years: </a:t>
            </a:r>
            <a:r>
              <a:rPr lang="en-US" sz="19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en-US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37" y="1238785"/>
            <a:ext cx="2520280" cy="180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urrent_mdi_igr_opt-20031018-20031106.mpe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3" y="3064222"/>
            <a:ext cx="1778050" cy="177805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273824"/>
            <a:ext cx="547260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15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50" y="0"/>
            <a:ext cx="9149649" cy="706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of data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5580112" cy="602128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observatory on the Earth surface </a:t>
            </a:r>
          </a:p>
          <a:p>
            <a:r>
              <a:rPr lang="en-US" sz="2000" dirty="0" smtClean="0"/>
              <a:t>(about 120 observatories in optical emission (cont. +lines images – 100) + radio patrol (15) + radio images (few); daily data flux about </a:t>
            </a:r>
            <a:r>
              <a:rPr lang="en-US" sz="2000" b="1" dirty="0" smtClean="0"/>
              <a:t>10 Terabyte daily</a:t>
            </a:r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solar observatories satellites in L1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point: </a:t>
            </a:r>
            <a:r>
              <a:rPr lang="en-US" sz="1900" dirty="0" smtClean="0"/>
              <a:t>(opt. and UV each hour-15minutes): SOHO, SDO, TRACE,  FAST, HINODE,… - </a:t>
            </a:r>
            <a:r>
              <a:rPr lang="en-US" sz="1900" b="1" dirty="0" smtClean="0"/>
              <a:t>1 terabyte daily</a:t>
            </a:r>
            <a:endParaRPr lang="en-US" b="1" dirty="0" smtClean="0"/>
          </a:p>
          <a:p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and field measuring by interplanetary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stations: </a:t>
            </a:r>
            <a:r>
              <a:rPr lang="en-US" sz="1900" dirty="0"/>
              <a:t>TWINS, WIND, VOYAGERS (2), </a:t>
            </a:r>
            <a:r>
              <a:rPr lang="en-US" sz="1900" dirty="0" smtClean="0"/>
              <a:t>… - </a:t>
            </a:r>
            <a:r>
              <a:rPr lang="en-US" sz="1900" b="1" dirty="0"/>
              <a:t>10 </a:t>
            </a:r>
            <a:r>
              <a:rPr lang="en-US" sz="1900" b="1" dirty="0" smtClean="0"/>
              <a:t>Gigabyte </a:t>
            </a:r>
            <a:r>
              <a:rPr lang="en-US" sz="1900" b="1" dirty="0"/>
              <a:t>daily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 Earth Space (magnetosphere, ionosphere, high atmosphere) – </a:t>
            </a:r>
            <a:r>
              <a:rPr lang="en-US" sz="1900" dirty="0"/>
              <a:t>CLUSTER(4), THEMIS, TIMED, </a:t>
            </a:r>
            <a:r>
              <a:rPr lang="en-US" sz="1900" dirty="0" smtClean="0"/>
              <a:t>GOES(14), … </a:t>
            </a:r>
            <a:r>
              <a:rPr lang="en-US" sz="1900" dirty="0"/>
              <a:t>- </a:t>
            </a:r>
            <a:r>
              <a:rPr lang="en-US" sz="1900" b="1" dirty="0"/>
              <a:t>1 </a:t>
            </a:r>
            <a:r>
              <a:rPr lang="en-US" sz="1900" b="1" dirty="0" smtClean="0"/>
              <a:t>Gigabyte </a:t>
            </a:r>
            <a:r>
              <a:rPr lang="en-US" sz="1900" b="1" dirty="0"/>
              <a:t>daily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en-US" sz="2200" dirty="0" smtClean="0"/>
              <a:t> (geophysical, atmospheric, ground images (military and civil) – </a:t>
            </a:r>
            <a:r>
              <a:rPr lang="en-US" sz="1900" b="1" dirty="0"/>
              <a:t>10 </a:t>
            </a:r>
            <a:r>
              <a:rPr lang="en-US" sz="1900" b="1" dirty="0" err="1"/>
              <a:t>Terbytedaily</a:t>
            </a:r>
            <a:endParaRPr lang="en-US" sz="1900" b="1" dirty="0"/>
          </a:p>
          <a:p>
            <a:endParaRPr lang="en-US" sz="1900" b="1" dirty="0"/>
          </a:p>
          <a:p>
            <a:r>
              <a:rPr lang="en-US" sz="2200" b="1" dirty="0" smtClean="0">
                <a:latin typeface="Cooper Std Black" pitchFamily="18" charset="0"/>
              </a:rPr>
              <a:t>USED in practice: 1%-3%</a:t>
            </a:r>
          </a:p>
          <a:p>
            <a:endParaRPr lang="en-US" sz="1900" b="1" dirty="0">
              <a:latin typeface="Blackoak Std" pitchFamily="82" charset="0"/>
            </a:endParaRPr>
          </a:p>
          <a:p>
            <a:r>
              <a:rPr lang="en-US" sz="1900" b="1" dirty="0" smtClean="0">
                <a:latin typeface="Blackoak Std" pitchFamily="82" charset="0"/>
              </a:rPr>
              <a:t>=&gt; Big Data Problem</a:t>
            </a:r>
            <a:endParaRPr lang="en-US" sz="1900" b="1" dirty="0">
              <a:latin typeface="Blackoak Std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692696"/>
            <a:ext cx="3659801" cy="16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79" y="2780928"/>
            <a:ext cx="3563248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4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956" y="0"/>
            <a:ext cx="917795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approach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compactification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1000,000 times!)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5148064" cy="566124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Images =&gt; catalog of 10 key parameters (sunspots position, area, number, coronal holes, flares (forms, position, classes, dynamics)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Light curves (moments of events, dynamic parameter) =&gt; catalog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89642"/>
            <a:ext cx="3586288" cy="246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200017" y="3089742"/>
            <a:ext cx="2964271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922018"/>
              </p:ext>
            </p:extLst>
          </p:nvPr>
        </p:nvGraphicFramePr>
        <p:xfrm>
          <a:off x="7380312" y="1258806"/>
          <a:ext cx="1242925" cy="4525968"/>
        </p:xfrm>
        <a:graphic>
          <a:graphicData uri="http://schemas.openxmlformats.org/drawingml/2006/table">
            <a:tbl>
              <a:tblPr/>
              <a:tblGrid>
                <a:gridCol w="214297"/>
                <a:gridCol w="85719"/>
                <a:gridCol w="85719"/>
                <a:gridCol w="85719"/>
                <a:gridCol w="85719"/>
                <a:gridCol w="85719"/>
                <a:gridCol w="85719"/>
                <a:gridCol w="85719"/>
                <a:gridCol w="85719"/>
                <a:gridCol w="85719"/>
                <a:gridCol w="85719"/>
                <a:gridCol w="85719"/>
                <a:gridCol w="85719"/>
              </a:tblGrid>
              <a:tr h="82290">
                <a:tc>
                  <a:txBody>
                    <a:bodyPr/>
                    <a:lstStyle/>
                    <a:p>
                      <a:r>
                        <a:rPr lang="en-US" sz="400"/>
                        <a:t>YEAR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 gridSpan="12">
                  <a:txBody>
                    <a:bodyPr/>
                    <a:lstStyle/>
                    <a:p>
                      <a:r>
                        <a:rPr lang="en-US" sz="400"/>
                        <a:t>MONTH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726">
                <a:tc>
                  <a:txBody>
                    <a:bodyPr/>
                    <a:lstStyle/>
                    <a:p>
                      <a:pPr algn="ctr"/>
                      <a:r>
                        <a:rPr lang="en-US" sz="400"/>
                        <a:t>1996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3"/>
                        </a:rPr>
                        <a:t>Jan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4"/>
                        </a:rPr>
                        <a:t>Feb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5"/>
                        </a:rPr>
                        <a:t>Mar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6"/>
                        </a:rPr>
                        <a:t>Apr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7"/>
                        </a:rPr>
                        <a:t>May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8"/>
                        </a:rPr>
                        <a:t>Jun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9"/>
                        </a:rPr>
                        <a:t>Jul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0"/>
                        </a:rPr>
                        <a:t>Aug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1"/>
                        </a:rPr>
                        <a:t>Sep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2"/>
                        </a:rPr>
                        <a:t>Oct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3"/>
                        </a:rPr>
                        <a:t>Nov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4"/>
                        </a:rPr>
                        <a:t>Dec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/>
                      <a:r>
                        <a:rPr lang="en-US" sz="400"/>
                        <a:t>1997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5"/>
                        </a:rPr>
                        <a:t>Jan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6"/>
                        </a:rPr>
                        <a:t>Feb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7"/>
                        </a:rPr>
                        <a:t>Mar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8"/>
                        </a:rPr>
                        <a:t>Apr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9"/>
                        </a:rPr>
                        <a:t>May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0"/>
                        </a:rPr>
                        <a:t>Jun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1"/>
                        </a:rPr>
                        <a:t>Jul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2"/>
                        </a:rPr>
                        <a:t>Aug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3"/>
                        </a:rPr>
                        <a:t>Sep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4"/>
                        </a:rPr>
                        <a:t>Oct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5"/>
                        </a:rPr>
                        <a:t>Nov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6"/>
                        </a:rPr>
                        <a:t>Dec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/>
                      <a:r>
                        <a:rPr lang="en-US" sz="400"/>
                        <a:t>1998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7"/>
                        </a:rPr>
                        <a:t>Jan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8"/>
                        </a:rPr>
                        <a:t>Feb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9"/>
                        </a:rPr>
                        <a:t>Mar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30"/>
                        </a:rPr>
                        <a:t>Apr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31"/>
                        </a:rPr>
                        <a:t>May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32"/>
                        </a:rPr>
                        <a:t>Jun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/>
                        <a:t>Jul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/>
                        <a:t>Aug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/>
                        <a:t>Sep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33"/>
                        </a:rPr>
                        <a:t>Oct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34"/>
                        </a:rPr>
                        <a:t>Nov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35"/>
                        </a:rPr>
                        <a:t>Dec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</a:tr>
              <a:tr h="8229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/>
                      <a:r>
                        <a:rPr lang="en-US" sz="400"/>
                        <a:t>1999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/>
                        <a:t>Jan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36"/>
                        </a:rPr>
                        <a:t>Feb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37"/>
                        </a:rPr>
                        <a:t>Mar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38"/>
                        </a:rPr>
                        <a:t>Apr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39"/>
                        </a:rPr>
                        <a:t>May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40"/>
                        </a:rPr>
                        <a:t>Jun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41"/>
                        </a:rPr>
                        <a:t>Jul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42"/>
                        </a:rPr>
                        <a:t>Aug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43"/>
                        </a:rPr>
                        <a:t>Sep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44"/>
                        </a:rPr>
                        <a:t>Oct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45"/>
                        </a:rPr>
                        <a:t>Nov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46"/>
                        </a:rPr>
                        <a:t>Dec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/>
                      <a:r>
                        <a:rPr lang="en-US" sz="400"/>
                        <a:t>2000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47"/>
                        </a:rPr>
                        <a:t>Jan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48"/>
                        </a:rPr>
                        <a:t>Feb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49"/>
                        </a:rPr>
                        <a:t>Mar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50"/>
                        </a:rPr>
                        <a:t>Apr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51"/>
                        </a:rPr>
                        <a:t>May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52"/>
                        </a:rPr>
                        <a:t>Jun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53"/>
                        </a:rPr>
                        <a:t>Jul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54"/>
                        </a:rPr>
                        <a:t>Aug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55"/>
                        </a:rPr>
                        <a:t>Sep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56"/>
                        </a:rPr>
                        <a:t>Oct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57"/>
                        </a:rPr>
                        <a:t>Nov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58"/>
                        </a:rPr>
                        <a:t>Dec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/>
                      <a:r>
                        <a:rPr lang="en-US" sz="400"/>
                        <a:t>2001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59"/>
                        </a:rPr>
                        <a:t>Jan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60"/>
                        </a:rPr>
                        <a:t>Feb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61"/>
                        </a:rPr>
                        <a:t>Mar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62"/>
                        </a:rPr>
                        <a:t>Apr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63"/>
                        </a:rPr>
                        <a:t>May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64"/>
                        </a:rPr>
                        <a:t>Jun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65"/>
                        </a:rPr>
                        <a:t>Jul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66"/>
                        </a:rPr>
                        <a:t>Aug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67"/>
                        </a:rPr>
                        <a:t>Sep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68"/>
                        </a:rPr>
                        <a:t>Oct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69"/>
                        </a:rPr>
                        <a:t>Nov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70"/>
                        </a:rPr>
                        <a:t>Dec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</a:tr>
              <a:tr h="8229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/>
                      <a:r>
                        <a:rPr lang="en-US" sz="400"/>
                        <a:t>2002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71"/>
                        </a:rPr>
                        <a:t>Jan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72"/>
                        </a:rPr>
                        <a:t>Feb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73"/>
                        </a:rPr>
                        <a:t>Mar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74"/>
                        </a:rPr>
                        <a:t>Apr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75"/>
                        </a:rPr>
                        <a:t>May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76"/>
                        </a:rPr>
                        <a:t>Jun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77"/>
                        </a:rPr>
                        <a:t>Jul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78"/>
                        </a:rPr>
                        <a:t>Aug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79"/>
                        </a:rPr>
                        <a:t>Sep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80"/>
                        </a:rPr>
                        <a:t>Oct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81"/>
                        </a:rPr>
                        <a:t>Nov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82"/>
                        </a:rPr>
                        <a:t>Dec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/>
                      <a:r>
                        <a:rPr lang="en-US" sz="400"/>
                        <a:t>2003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83"/>
                        </a:rPr>
                        <a:t>Jan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84"/>
                        </a:rPr>
                        <a:t>Feb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85"/>
                        </a:rPr>
                        <a:t>Mar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86"/>
                        </a:rPr>
                        <a:t>Apr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87"/>
                        </a:rPr>
                        <a:t>May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88"/>
                        </a:rPr>
                        <a:t>Jun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89"/>
                        </a:rPr>
                        <a:t>Jul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90"/>
                        </a:rPr>
                        <a:t>Aug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91"/>
                        </a:rPr>
                        <a:t>Sep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92"/>
                        </a:rPr>
                        <a:t>Oct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93"/>
                        </a:rPr>
                        <a:t>Nov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94"/>
                        </a:rPr>
                        <a:t>Dec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/>
                      <a:r>
                        <a:rPr lang="en-US" sz="400"/>
                        <a:t>2004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95"/>
                        </a:rPr>
                        <a:t>Jan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96"/>
                        </a:rPr>
                        <a:t>Feb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97"/>
                        </a:rPr>
                        <a:t>Mar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98"/>
                        </a:rPr>
                        <a:t>Apr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99"/>
                        </a:rPr>
                        <a:t>May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00"/>
                        </a:rPr>
                        <a:t>Jun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01"/>
                        </a:rPr>
                        <a:t>Jul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02"/>
                        </a:rPr>
                        <a:t>Aug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03"/>
                        </a:rPr>
                        <a:t>Sep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04"/>
                        </a:rPr>
                        <a:t>Oct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05"/>
                        </a:rPr>
                        <a:t>Nov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06"/>
                        </a:rPr>
                        <a:t>Dec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</a:tr>
              <a:tr h="8229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/>
                      <a:r>
                        <a:rPr lang="en-US" sz="400"/>
                        <a:t>2005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07"/>
                        </a:rPr>
                        <a:t>Jan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08"/>
                        </a:rPr>
                        <a:t>Feb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09"/>
                        </a:rPr>
                        <a:t>Mar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10"/>
                        </a:rPr>
                        <a:t>Apr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11"/>
                        </a:rPr>
                        <a:t>May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12"/>
                        </a:rPr>
                        <a:t>Jun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13"/>
                        </a:rPr>
                        <a:t>Jul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14"/>
                        </a:rPr>
                        <a:t>Aug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15"/>
                        </a:rPr>
                        <a:t>Sep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16"/>
                        </a:rPr>
                        <a:t>Oct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17"/>
                        </a:rPr>
                        <a:t>Nov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18"/>
                        </a:rPr>
                        <a:t>Dec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/>
                      <a:r>
                        <a:rPr lang="en-US" sz="400"/>
                        <a:t>2006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19"/>
                        </a:rPr>
                        <a:t>Jan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20"/>
                        </a:rPr>
                        <a:t>Feb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21"/>
                        </a:rPr>
                        <a:t>Mar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22"/>
                        </a:rPr>
                        <a:t>Apr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23"/>
                        </a:rPr>
                        <a:t>May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24"/>
                        </a:rPr>
                        <a:t>Jun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25"/>
                        </a:rPr>
                        <a:t>Jul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26"/>
                        </a:rPr>
                        <a:t>Aug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27"/>
                        </a:rPr>
                        <a:t>Sep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28"/>
                        </a:rPr>
                        <a:t>Oct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29"/>
                        </a:rPr>
                        <a:t>Nov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30"/>
                        </a:rPr>
                        <a:t>Dec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DD"/>
                    </a:solidFill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/>
                      <a:r>
                        <a:rPr lang="en-US" sz="400"/>
                        <a:t>2007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31"/>
                        </a:rPr>
                        <a:t>Jan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32"/>
                        </a:rPr>
                        <a:t>Feb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33"/>
                        </a:rPr>
                        <a:t>Mar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34"/>
                        </a:rPr>
                        <a:t>Apr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35"/>
                        </a:rPr>
                        <a:t>May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36"/>
                        </a:rPr>
                        <a:t>Jun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37"/>
                        </a:rPr>
                        <a:t>Jul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38"/>
                        </a:rPr>
                        <a:t>Aug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39"/>
                        </a:rPr>
                        <a:t>Sep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40"/>
                        </a:rPr>
                        <a:t>Oct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41"/>
                        </a:rPr>
                        <a:t>Nov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42"/>
                        </a:rPr>
                        <a:t>Dec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F0DD"/>
                    </a:solidFill>
                  </a:tcPr>
                </a:tc>
              </a:tr>
              <a:tr h="8229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/>
                      <a:r>
                        <a:rPr lang="en-US" sz="400"/>
                        <a:t>2008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43"/>
                        </a:rPr>
                        <a:t>Jan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44"/>
                        </a:rPr>
                        <a:t>Feb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45"/>
                        </a:rPr>
                        <a:t>Mar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46"/>
                        </a:rPr>
                        <a:t>Apr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47"/>
                        </a:rPr>
                        <a:t>May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48"/>
                        </a:rPr>
                        <a:t>Jun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49"/>
                        </a:rPr>
                        <a:t>Jul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50"/>
                        </a:rPr>
                        <a:t>Aug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51"/>
                        </a:rPr>
                        <a:t>Sep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52"/>
                        </a:rPr>
                        <a:t>Oct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53"/>
                        </a:rPr>
                        <a:t>Nov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54"/>
                        </a:rPr>
                        <a:t>Dec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</a:tr>
              <a:tr h="8229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/>
                      <a:r>
                        <a:rPr lang="en-US" sz="400"/>
                        <a:t>2009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55"/>
                        </a:rPr>
                        <a:t>Jan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56"/>
                        </a:rPr>
                        <a:t>Feb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57"/>
                        </a:rPr>
                        <a:t>Mar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58"/>
                        </a:rPr>
                        <a:t>Apr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59"/>
                        </a:rPr>
                        <a:t>May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60"/>
                        </a:rPr>
                        <a:t>Jun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61"/>
                        </a:rPr>
                        <a:t>Jul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62"/>
                        </a:rPr>
                        <a:t>Aug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63"/>
                        </a:rPr>
                        <a:t>Sep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64"/>
                        </a:rPr>
                        <a:t>Oct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65"/>
                        </a:rPr>
                        <a:t>Nov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66"/>
                        </a:rPr>
                        <a:t>Dec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</a:tr>
              <a:tr h="8229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/>
                      <a:r>
                        <a:rPr lang="en-US" sz="400"/>
                        <a:t>2010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67"/>
                        </a:rPr>
                        <a:t>Jan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68"/>
                        </a:rPr>
                        <a:t>Feb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69"/>
                        </a:rPr>
                        <a:t>Mar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70"/>
                        </a:rPr>
                        <a:t>Apr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71"/>
                        </a:rPr>
                        <a:t>May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72"/>
                        </a:rPr>
                        <a:t>Jun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73"/>
                        </a:rPr>
                        <a:t>Jul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74"/>
                        </a:rPr>
                        <a:t>Aug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75"/>
                        </a:rPr>
                        <a:t>Sep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76"/>
                        </a:rPr>
                        <a:t>Oct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77"/>
                        </a:rPr>
                        <a:t>Nov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78"/>
                        </a:rPr>
                        <a:t>Dec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</a:tr>
              <a:tr h="8229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/>
                      <a:r>
                        <a:rPr lang="en-US" sz="400"/>
                        <a:t>2011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79"/>
                        </a:rPr>
                        <a:t>Jan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80"/>
                        </a:rPr>
                        <a:t>Feb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81"/>
                        </a:rPr>
                        <a:t>Mar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82"/>
                        </a:rPr>
                        <a:t>Apr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83"/>
                        </a:rPr>
                        <a:t>May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84"/>
                        </a:rPr>
                        <a:t>Jun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85"/>
                        </a:rPr>
                        <a:t>Jul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86"/>
                        </a:rPr>
                        <a:t>Aug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87"/>
                        </a:rPr>
                        <a:t>Sep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88"/>
                        </a:rPr>
                        <a:t>Oct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89"/>
                        </a:rPr>
                        <a:t>Nov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90"/>
                        </a:rPr>
                        <a:t>Dec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</a:tr>
              <a:tr h="8229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/>
                      <a:r>
                        <a:rPr lang="en-US" sz="400"/>
                        <a:t>2012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91"/>
                        </a:rPr>
                        <a:t>Jan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92"/>
                        </a:rPr>
                        <a:t>Feb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93"/>
                        </a:rPr>
                        <a:t>Mar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94"/>
                        </a:rPr>
                        <a:t>Apr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95"/>
                        </a:rPr>
                        <a:t>May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96"/>
                        </a:rPr>
                        <a:t>Jun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97"/>
                        </a:rPr>
                        <a:t>Jul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98"/>
                        </a:rPr>
                        <a:t>Aug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199"/>
                        </a:rPr>
                        <a:t>Sep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00"/>
                        </a:rPr>
                        <a:t>Oct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01"/>
                        </a:rPr>
                        <a:t>Nov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02"/>
                        </a:rPr>
                        <a:t>Dec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CFCDD"/>
                    </a:solidFill>
                  </a:tcPr>
                </a:tc>
              </a:tr>
              <a:tr h="82290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 marL="20573" marR="20573" marT="10286" marB="10286">
                    <a:lnT>
                      <a:noFill/>
                    </a:lnT>
                  </a:tcPr>
                </a:tc>
              </a:tr>
              <a:tr h="205726">
                <a:tc>
                  <a:txBody>
                    <a:bodyPr/>
                    <a:lstStyle/>
                    <a:p>
                      <a:pPr algn="ctr"/>
                      <a:r>
                        <a:rPr lang="en-US" sz="400"/>
                        <a:t>2013</a:t>
                      </a:r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03"/>
                        </a:rPr>
                        <a:t>Jan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04"/>
                        </a:rPr>
                        <a:t>Feb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05"/>
                        </a:rPr>
                        <a:t>Mar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06"/>
                        </a:rPr>
                        <a:t>Apr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07"/>
                        </a:rPr>
                        <a:t>May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08"/>
                        </a:rPr>
                        <a:t>Jun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09"/>
                        </a:rPr>
                        <a:t>Jul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10"/>
                        </a:rPr>
                        <a:t>Aug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11"/>
                        </a:rPr>
                        <a:t>Sep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12"/>
                        </a:rPr>
                        <a:t>Oct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>
                          <a:hlinkClick r:id="rId213"/>
                        </a:rPr>
                        <a:t>Nov</a:t>
                      </a:r>
                      <a:endParaRPr lang="en-US" sz="40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" dirty="0">
                          <a:hlinkClick r:id="rId214"/>
                        </a:rPr>
                        <a:t>Dec</a:t>
                      </a:r>
                      <a:endParaRPr lang="en-US" sz="400" dirty="0"/>
                    </a:p>
                  </a:txBody>
                  <a:tcPr marL="20573" marR="20573" marT="10286" marB="10286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0F0DD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660588" y="1041447"/>
            <a:ext cx="24482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SOHO LASCO CME CATALOG</a:t>
            </a:r>
            <a:endParaRPr kumimoji="0" lang="en-US" altLang="en-US" sz="5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07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985</Words>
  <Application>Microsoft Office PowerPoint</Application>
  <PresentationFormat>On-screen Show (4:3)</PresentationFormat>
  <Paragraphs>329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Big Data, Space Weather and cognitive visualization</vt:lpstr>
      <vt:lpstr>Space Weather: what is it?</vt:lpstr>
      <vt:lpstr>Price of space weather knowledge for space technology</vt:lpstr>
      <vt:lpstr>Price of space weather induced lost</vt:lpstr>
      <vt:lpstr>Solar Activity - Space Weather Driver</vt:lpstr>
      <vt:lpstr>The aim of space weather research - forecasting</vt:lpstr>
      <vt:lpstr>Sources of data</vt:lpstr>
      <vt:lpstr>Standard approach (compactification in 1000,000 times!)</vt:lpstr>
      <vt:lpstr>PowerPoint Presentation</vt:lpstr>
      <vt:lpstr>Attempts of cognitive automatically analysis (as researcher)</vt:lpstr>
      <vt:lpstr>Using A-Priori physics after flare</vt:lpstr>
      <vt:lpstr>PowerPoint Presentation</vt:lpstr>
      <vt:lpstr>Giovanelli – father of magnetic reconnection in flare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Data, Space Weather and cognitive visualization</dc:title>
  <dc:creator>hata</dc:creator>
  <cp:lastModifiedBy>hata</cp:lastModifiedBy>
  <cp:revision>43</cp:revision>
  <dcterms:created xsi:type="dcterms:W3CDTF">2014-07-19T19:13:13Z</dcterms:created>
  <dcterms:modified xsi:type="dcterms:W3CDTF">2014-07-25T07:11:29Z</dcterms:modified>
</cp:coreProperties>
</file>